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77" r:id="rId2"/>
    <p:sldId id="3179" r:id="rId3"/>
    <p:sldId id="3175" r:id="rId4"/>
    <p:sldId id="3185" r:id="rId5"/>
    <p:sldId id="3165" r:id="rId6"/>
    <p:sldId id="3172" r:id="rId7"/>
    <p:sldId id="3178" r:id="rId8"/>
    <p:sldId id="3173" r:id="rId9"/>
    <p:sldId id="3183" r:id="rId10"/>
    <p:sldId id="3180" r:id="rId11"/>
    <p:sldId id="3176" r:id="rId12"/>
    <p:sldId id="3181" r:id="rId13"/>
    <p:sldId id="3168" r:id="rId14"/>
    <p:sldId id="3166" r:id="rId15"/>
    <p:sldId id="3182" r:id="rId16"/>
    <p:sldId id="3167" r:id="rId17"/>
    <p:sldId id="3169" r:id="rId18"/>
    <p:sldId id="3184" r:id="rId19"/>
    <p:sldId id="2816" r:id="rId20"/>
    <p:sldId id="318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82" autoAdjust="0"/>
    <p:restoredTop sz="92065" autoAdjust="0"/>
  </p:normalViewPr>
  <p:slideViewPr>
    <p:cSldViewPr snapToGrid="0">
      <p:cViewPr varScale="1">
        <p:scale>
          <a:sx n="81" d="100"/>
          <a:sy n="81" d="100"/>
        </p:scale>
        <p:origin x="69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359BE-0302-4B4E-856F-BA3D51ACCF57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3C2AA-2A96-46B9-9CCE-28334C3E10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8178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3C2AA-2A96-46B9-9CCE-28334C3E1086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5313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729F8-432D-16B5-9EDA-F4CF6A5A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D0B02C-C3D6-CA84-2208-9F13D69330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BD8F0E-5BE8-3F38-7D60-580182952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CCE96-2676-9BA2-9E0D-9D38ED5C8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711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ACC86-6B57-07C0-B63C-5B543C871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3E4972-67B2-BCB5-115D-F24E6B633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83139D-CD89-10B6-7EFA-922DD3B1A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037AB-3109-A0E5-43FE-73031A4F3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5506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14AD0-BA02-9E35-A4A3-5832CC00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F715B3-A8D7-FC8C-3CA2-ABD17FA17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AD65FF-8415-28FF-210D-6BCF6AA7C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>
                <a:ea typeface="Calibri"/>
                <a:cs typeface="Calibri"/>
              </a:rPr>
              <a:t>To 20</a:t>
            </a:r>
          </a:p>
          <a:p>
            <a:r>
              <a:rPr lang="en-AU">
                <a:ea typeface="Calibri"/>
                <a:cs typeface="Calibri"/>
              </a:rPr>
              <a:t>Backwards from 10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9B18E-2BCE-3243-8BB2-CE14C5F85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792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14AD0-BA02-9E35-A4A3-5832CC00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F715B3-A8D7-FC8C-3CA2-ABD17FA17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AD65FF-8415-28FF-210D-6BCF6AA7C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9B18E-2BCE-3243-8BB2-CE14C5F85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112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14AD0-BA02-9E35-A4A3-5832CC00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F715B3-A8D7-FC8C-3CA2-ABD17FA17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AD65FF-8415-28FF-210D-6BCF6AA7C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9B18E-2BCE-3243-8BB2-CE14C5F85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914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14AD0-BA02-9E35-A4A3-5832CC00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F715B3-A8D7-FC8C-3CA2-ABD17FA17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AD65FF-8415-28FF-210D-6BCF6AA7C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9B18E-2BCE-3243-8BB2-CE14C5F85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495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14AD0-BA02-9E35-A4A3-5832CC00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F715B3-A8D7-FC8C-3CA2-ABD17FA17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AD65FF-8415-28FF-210D-6BCF6AA7C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9B18E-2BCE-3243-8BB2-CE14C5F85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130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EEAC8-FA5B-C678-CAEC-7BA1B66B3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A4BF75-9C4A-AA38-ED20-A3C953A59D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51EEE0-DFE0-375F-527C-D8D0AD32E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>
                <a:ea typeface="Calibri"/>
                <a:cs typeface="Calibri"/>
              </a:rPr>
              <a:t>At point-of-need.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37E9A-1BFF-2877-9BEB-E309E4D23C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756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EEAC8-FA5B-C678-CAEC-7BA1B66B3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A4BF75-9C4A-AA38-ED20-A3C953A59D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51EEE0-DFE0-375F-527C-D8D0AD32E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>
                <a:ea typeface="Calibri"/>
                <a:cs typeface="Calibri"/>
              </a:rPr>
              <a:t>Current ninja slider practice.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37E9A-1BFF-2877-9BEB-E309E4D23C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130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96D38-FFDB-2B78-9E7D-9C7EB75DB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B1814C-D513-E0F1-BA26-3A02AD94E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F065FA-302E-B875-C8D6-63D52CB6E1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>
                <a:ea typeface="Calibri"/>
                <a:cs typeface="Calibri"/>
              </a:rPr>
              <a:t>Point-of-need teacher choice for whole-class, then groups once students can run the song themselves in small groups.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A16D09-EC72-CF5A-D062-8D6B167EA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F35380-7135-43CB-AEDF-B933CA47093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763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523B0-D695-1724-2D5B-2C618EAAC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DE8F03-0661-9887-6F01-81E2F6940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9BE98-4480-7ADD-2E69-6682A37D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9838E-7256-DB8F-BE08-08F4EF53F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71CE0-4595-D078-78E9-201525C6E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838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5D8A-AEB4-8097-FF85-A623EE07B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1BDE4A-C972-67C4-4E8F-71F58E952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55E31-826C-C0B9-1E10-D1342A0CA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13F16-32B2-C8A5-519E-98464DAB1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6D361-AAE2-2E9C-17E7-30F1A10CB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644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1970CE-C785-0100-804A-548DF6434C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C85ECF-7942-B1CA-166C-7F47F5251D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98B88-F2DE-B3C7-1E4E-C3EB1DCD7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10017-48F2-1296-58BB-6D4E5075E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A37F1-37C4-C37C-542F-C2AFCBBBC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970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F83D8-06C1-1B45-66A7-C1D1B08E3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464C7-A6C9-6FC9-B70A-6C84D01D0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DBB1F-6A2D-9208-A4F8-36ABD43E0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3286B-007D-5D89-749E-9D7C1965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13AA7-37BE-97F4-69DC-87ED9B48A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564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3B26C-04C3-4DE3-79D5-BD31712F4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99337-C774-7D04-FD07-6A2479606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3793D-DB9A-0020-6517-855949EB0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E0274-FA66-7338-40FA-A8E9B44D8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AB055-EB58-A7B2-43E8-31032505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6733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78492-0CA5-D98F-EC3D-87EB65153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808DD-A4ED-825F-BD27-C9EF99E0C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0AAE5-7510-FC09-B782-D7373B127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79A30-EE23-0641-4B15-B1031F717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342C5-F510-C4F1-F797-B472402F5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13E51-8304-36AE-4767-7CE6AE1BB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3781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7D03F-4818-EC85-1DED-945752584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E399C-7598-9B93-462A-948548B0C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2E7A0-BAC4-EF64-9648-DC951089D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E4673F-B85B-538A-1633-C0B209DB12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35D10F-38AC-88B7-EBB9-9683FB7E79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C92CE7-A396-4ECC-6B2A-65911BB4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BE6244-D16A-9D73-A71D-BEFBD9CF4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A81A8-FB05-91C2-4895-62C5B0427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632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AF21-BA2E-DACE-DB01-99255DF6C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6AC30C-77D7-7E48-B3A8-948F4311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16A118-247C-93FB-E6A9-4E1CA3557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6C73E9-60EF-4001-45C7-F7F3EB6F8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8971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3B834B-E144-88B9-CE07-C378572A7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4A965-9216-F8C7-698B-7D42A353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0BB15-3B17-0438-C0CC-0968B7CD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1981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E0B6A-EC43-ABE8-2F3E-D862F54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EA4BE-9473-DEF9-4211-F76995599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707E8-16D5-84D5-B21F-03B34F699A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AEBB0-9817-161D-9012-5060CA196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A68C52-5D72-5214-C2B7-F76B5A84F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B85C4-B80A-401B-40DA-AFA8F6BB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532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9EBC6-B877-3370-63BC-0481D4EB7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67AFAD-87AC-9F5D-F5CF-BC7C090328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1040B1-9419-01F0-C60A-5AFF1F330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BD512-A1C9-8CA2-00C9-E1B15A892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8AAA1-0932-0B74-E204-AB9C38A34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517872-1BD5-9E1B-C856-BF6A402E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5202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E1A62E-0B21-1782-E984-F26D0CDB5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5AB78-6C58-2D0D-9CFD-87907CD49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9B12A-9D1F-FCEF-29F8-D6C3CC91B9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69F79B-E9F5-4076-A61B-85DAE5837B03}" type="datetimeFigureOut">
              <a:rPr lang="en-AU" smtClean="0"/>
              <a:t>16/08/2026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05116-3122-A629-AAC2-FECDB0B8C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CF374-EA06-7569-0EDD-5CC80CCAB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8E8F9-1153-41A8-8321-6AC0F2936B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093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toptenresources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video" Target="https://www.youtube.com/embed/Zt7FN79wL40?feature=oembed" TargetMode="External"/><Relationship Id="rId7" Type="http://schemas.openxmlformats.org/officeDocument/2006/relationships/image" Target="../media/image57.png"/><Relationship Id="rId12" Type="http://schemas.openxmlformats.org/officeDocument/2006/relationships/image" Target="../media/image62.jpeg"/><Relationship Id="rId2" Type="http://schemas.openxmlformats.org/officeDocument/2006/relationships/video" Target="https://www.youtube.com/embed/BGso0nnZXoo?feature=oembed" TargetMode="External"/><Relationship Id="rId1" Type="http://schemas.openxmlformats.org/officeDocument/2006/relationships/video" Target="https://www.youtube.com/embed/B1PzDrCBIJs?feature=oembed" TargetMode="Externa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61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0.jpeg"/><Relationship Id="rId4" Type="http://schemas.openxmlformats.org/officeDocument/2006/relationships/video" Target="https://www.youtube.com/embed/1aXqrQjd8fE?feature=oembed" TargetMode="External"/><Relationship Id="rId9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zKqCmjVXLI?feature=oembed" TargetMode="External"/><Relationship Id="rId6" Type="http://schemas.openxmlformats.org/officeDocument/2006/relationships/image" Target="../media/image71.jpe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cid:8e202105-031d-4ae0-bca3-51d3b8fb3da5@AUSP282.PROD.OUTLOOK.COM" TargetMode="External"/><Relationship Id="rId5" Type="http://schemas.openxmlformats.org/officeDocument/2006/relationships/image" Target="../media/image73.jpeg"/><Relationship Id="rId4" Type="http://schemas.openxmlformats.org/officeDocument/2006/relationships/image" Target="cid:8beaabb9-81e1-4ca2-a8ab-4605d90c337c@AUSP282.PROD.OUTLOOK.COM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resources.com/" TargetMode="Externa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video" Target="https://www.youtube.com/embed/2S__fbCGwOM?feature=oembed" TargetMode="Externa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8.jpeg"/><Relationship Id="rId26" Type="http://schemas.openxmlformats.org/officeDocument/2006/relationships/image" Target="../media/image16.jpeg"/><Relationship Id="rId3" Type="http://schemas.openxmlformats.org/officeDocument/2006/relationships/video" Target="https://www.youtube.com/embed/fZ9WiuJPnNA?feature=oembed" TargetMode="External"/><Relationship Id="rId21" Type="http://schemas.openxmlformats.org/officeDocument/2006/relationships/image" Target="../media/image11.jpeg"/><Relationship Id="rId7" Type="http://schemas.openxmlformats.org/officeDocument/2006/relationships/video" Target="https://www.youtube.com/embed/LNmEFt8cQ_U?feature=oembed" TargetMode="External"/><Relationship Id="rId12" Type="http://schemas.openxmlformats.org/officeDocument/2006/relationships/video" Target="https://www.youtube.com/embed/FHFOO4s3DTk?feature=oembed" TargetMode="External"/><Relationship Id="rId17" Type="http://schemas.openxmlformats.org/officeDocument/2006/relationships/image" Target="../media/image7.jpeg"/><Relationship Id="rId25" Type="http://schemas.openxmlformats.org/officeDocument/2006/relationships/image" Target="../media/image15.jpeg"/><Relationship Id="rId2" Type="http://schemas.openxmlformats.org/officeDocument/2006/relationships/video" Target="https://www.youtube.com/embed/3ku3FueLlV8?feature=oembed" TargetMode="External"/><Relationship Id="rId16" Type="http://schemas.openxmlformats.org/officeDocument/2006/relationships/image" Target="../media/image6.jpeg"/><Relationship Id="rId20" Type="http://schemas.openxmlformats.org/officeDocument/2006/relationships/image" Target="../media/image10.jpeg"/><Relationship Id="rId1" Type="http://schemas.openxmlformats.org/officeDocument/2006/relationships/video" Target="https://www.youtube.com/embed/efMHLkyb7ho?feature=oembed" TargetMode="External"/><Relationship Id="rId6" Type="http://schemas.openxmlformats.org/officeDocument/2006/relationships/video" Target="https://www.youtube.com/embed/8VCpa4blanQ?feature=oembed" TargetMode="External"/><Relationship Id="rId11" Type="http://schemas.openxmlformats.org/officeDocument/2006/relationships/video" Target="https://www.youtube.com/embed/iKHJbVLLkSg?feature=oembed" TargetMode="External"/><Relationship Id="rId24" Type="http://schemas.openxmlformats.org/officeDocument/2006/relationships/image" Target="../media/image14.jpeg"/><Relationship Id="rId5" Type="http://schemas.openxmlformats.org/officeDocument/2006/relationships/video" Target="https://www.youtube.com/embed/pZw9veQ76fo?feature=oembed" TargetMode="External"/><Relationship Id="rId15" Type="http://schemas.openxmlformats.org/officeDocument/2006/relationships/image" Target="../media/image5.jpeg"/><Relationship Id="rId23" Type="http://schemas.openxmlformats.org/officeDocument/2006/relationships/image" Target="../media/image13.jpeg"/><Relationship Id="rId10" Type="http://schemas.openxmlformats.org/officeDocument/2006/relationships/video" Target="https://www.youtube.com/embed/V5Bs9xydba0?feature=oembed" TargetMode="External"/><Relationship Id="rId19" Type="http://schemas.openxmlformats.org/officeDocument/2006/relationships/image" Target="../media/image9.jpeg"/><Relationship Id="rId4" Type="http://schemas.openxmlformats.org/officeDocument/2006/relationships/video" Target="https://www.youtube.com/embed/Ic7b5tvYaeQ?start=68&amp;feature=oembed" TargetMode="External"/><Relationship Id="rId9" Type="http://schemas.openxmlformats.org/officeDocument/2006/relationships/video" Target="https://www.youtube.com/embed/bWUgZm_AE64?feature=oembed" TargetMode="External"/><Relationship Id="rId14" Type="http://schemas.openxmlformats.org/officeDocument/2006/relationships/notesSlide" Target="../notesSlides/notesSlide2.xml"/><Relationship Id="rId22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video" Target="https://www.youtube.com/embed/rHLoiosDf5Y?feature=oembed" TargetMode="Externa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20.jpeg"/><Relationship Id="rId26" Type="http://schemas.openxmlformats.org/officeDocument/2006/relationships/image" Target="../media/image28.jpeg"/><Relationship Id="rId3" Type="http://schemas.openxmlformats.org/officeDocument/2006/relationships/video" Target="https://www.youtube.com/embed/xNw1SSz18Gg?feature=oembed" TargetMode="External"/><Relationship Id="rId21" Type="http://schemas.openxmlformats.org/officeDocument/2006/relationships/image" Target="../media/image23.jpeg"/><Relationship Id="rId7" Type="http://schemas.openxmlformats.org/officeDocument/2006/relationships/video" Target="https://www.youtube.com/embed/pBjFM-Di7_M?feature=oembed" TargetMode="External"/><Relationship Id="rId12" Type="http://schemas.openxmlformats.org/officeDocument/2006/relationships/video" Target="https://www.youtube.com/embed/diMJIlv-4N0?feature=oembed" TargetMode="External"/><Relationship Id="rId17" Type="http://schemas.openxmlformats.org/officeDocument/2006/relationships/image" Target="../media/image19.jpeg"/><Relationship Id="rId25" Type="http://schemas.openxmlformats.org/officeDocument/2006/relationships/image" Target="../media/image27.jpeg"/><Relationship Id="rId2" Type="http://schemas.openxmlformats.org/officeDocument/2006/relationships/video" Target="https://www.youtube.com/embed/MMCBFCrZcdg?feature=oembed" TargetMode="External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video" Target="https://www.youtube.com/embed/Yt8GFgxlITs?feature=oembed" TargetMode="External"/><Relationship Id="rId6" Type="http://schemas.openxmlformats.org/officeDocument/2006/relationships/video" Target="https://www.youtube.com/embed/vFZhL92W6TE?feature=oembed" TargetMode="External"/><Relationship Id="rId11" Type="http://schemas.openxmlformats.org/officeDocument/2006/relationships/video" Target="https://www.youtube.com/embed/S84fcGdEULk?feature=oembed" TargetMode="External"/><Relationship Id="rId24" Type="http://schemas.openxmlformats.org/officeDocument/2006/relationships/image" Target="../media/image26.jpeg"/><Relationship Id="rId5" Type="http://schemas.openxmlformats.org/officeDocument/2006/relationships/video" Target="https://www.youtube.com/embed/TdDypyS_5zE?feature=oembed" TargetMode="External"/><Relationship Id="rId15" Type="http://schemas.openxmlformats.org/officeDocument/2006/relationships/image" Target="../media/image17.jpeg"/><Relationship Id="rId23" Type="http://schemas.openxmlformats.org/officeDocument/2006/relationships/image" Target="../media/image25.jpeg"/><Relationship Id="rId10" Type="http://schemas.openxmlformats.org/officeDocument/2006/relationships/video" Target="https://www.youtube.com/embed/W6G43W5DWhM?feature=oembed" TargetMode="External"/><Relationship Id="rId19" Type="http://schemas.openxmlformats.org/officeDocument/2006/relationships/image" Target="../media/image21.jpeg"/><Relationship Id="rId4" Type="http://schemas.openxmlformats.org/officeDocument/2006/relationships/video" Target="https://www.youtube.com/embed/TjmGTbNLj6Q?feature=oembed" TargetMode="External"/><Relationship Id="rId9" Type="http://schemas.openxmlformats.org/officeDocument/2006/relationships/video" Target="https://www.youtube.com/embed/24BuKgc3vG8?feature=oembed" TargetMode="External"/><Relationship Id="rId14" Type="http://schemas.openxmlformats.org/officeDocument/2006/relationships/notesSlide" Target="../notesSlides/notesSlide3.xml"/><Relationship Id="rId22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video" Target="https://www.youtube.com/embed/uedvwH6Ay18?feature=oembed" TargetMode="Externa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32.jpeg"/><Relationship Id="rId26" Type="http://schemas.openxmlformats.org/officeDocument/2006/relationships/image" Target="../media/image40.jpeg"/><Relationship Id="rId3" Type="http://schemas.openxmlformats.org/officeDocument/2006/relationships/video" Target="https://www.youtube.com/embed/F6a2W8UQP5w?feature=oembed" TargetMode="External"/><Relationship Id="rId21" Type="http://schemas.openxmlformats.org/officeDocument/2006/relationships/image" Target="../media/image35.jpeg"/><Relationship Id="rId7" Type="http://schemas.openxmlformats.org/officeDocument/2006/relationships/video" Target="https://www.youtube.com/embed/RnsKoxbMbD4?feature=oembed" TargetMode="External"/><Relationship Id="rId12" Type="http://schemas.openxmlformats.org/officeDocument/2006/relationships/video" Target="https://www.youtube.com/embed/YHU6pUeCQPM?feature=oembed" TargetMode="External"/><Relationship Id="rId17" Type="http://schemas.openxmlformats.org/officeDocument/2006/relationships/image" Target="../media/image31.jpeg"/><Relationship Id="rId25" Type="http://schemas.openxmlformats.org/officeDocument/2006/relationships/image" Target="../media/image39.jpeg"/><Relationship Id="rId2" Type="http://schemas.openxmlformats.org/officeDocument/2006/relationships/video" Target="https://www.youtube.com/embed/Ftati8iGQcs?feature=oembed" TargetMode="External"/><Relationship Id="rId16" Type="http://schemas.openxmlformats.org/officeDocument/2006/relationships/image" Target="../media/image30.jpeg"/><Relationship Id="rId20" Type="http://schemas.openxmlformats.org/officeDocument/2006/relationships/image" Target="../media/image34.jpeg"/><Relationship Id="rId1" Type="http://schemas.openxmlformats.org/officeDocument/2006/relationships/video" Target="https://www.youtube.com/embed/PYNqWmkkxaY?feature=oembed" TargetMode="External"/><Relationship Id="rId6" Type="http://schemas.openxmlformats.org/officeDocument/2006/relationships/video" Target="https://www.youtube.com/embed/Be4j6lJpFTQ?feature=oembed" TargetMode="External"/><Relationship Id="rId11" Type="http://schemas.openxmlformats.org/officeDocument/2006/relationships/video" Target="https://www.youtube.com/embed/E8mMXiSRLnU?feature=oembed" TargetMode="External"/><Relationship Id="rId24" Type="http://schemas.openxmlformats.org/officeDocument/2006/relationships/image" Target="../media/image38.jpeg"/><Relationship Id="rId5" Type="http://schemas.openxmlformats.org/officeDocument/2006/relationships/video" Target="https://www.youtube.com/embed/EbgwPx6mYu4?feature=oembed" TargetMode="External"/><Relationship Id="rId15" Type="http://schemas.openxmlformats.org/officeDocument/2006/relationships/image" Target="../media/image29.jpeg"/><Relationship Id="rId23" Type="http://schemas.openxmlformats.org/officeDocument/2006/relationships/image" Target="../media/image37.jpeg"/><Relationship Id="rId10" Type="http://schemas.openxmlformats.org/officeDocument/2006/relationships/video" Target="https://www.youtube.com/embed/mB5WwjYw8Lo?feature=oembed" TargetMode="External"/><Relationship Id="rId19" Type="http://schemas.openxmlformats.org/officeDocument/2006/relationships/image" Target="../media/image33.jpeg"/><Relationship Id="rId4" Type="http://schemas.openxmlformats.org/officeDocument/2006/relationships/video" Target="https://www.youtube.com/embed/tqht1lJGZAM?feature=oembed" TargetMode="External"/><Relationship Id="rId9" Type="http://schemas.openxmlformats.org/officeDocument/2006/relationships/video" Target="https://www.youtube.com/embed/pxyde-OxerA?feature=oembed" TargetMode="External"/><Relationship Id="rId14" Type="http://schemas.openxmlformats.org/officeDocument/2006/relationships/notesSlide" Target="../notesSlides/notesSlide4.xml"/><Relationship Id="rId22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video" Target="https://www.youtube.com/embed/EemjeA2Djjw?feature=oembed" TargetMode="External"/><Relationship Id="rId13" Type="http://schemas.openxmlformats.org/officeDocument/2006/relationships/notesSlide" Target="../notesSlides/notesSlide5.xml"/><Relationship Id="rId18" Type="http://schemas.openxmlformats.org/officeDocument/2006/relationships/image" Target="../media/image44.jpeg"/><Relationship Id="rId26" Type="http://schemas.openxmlformats.org/officeDocument/2006/relationships/image" Target="../media/image52.jpeg"/><Relationship Id="rId3" Type="http://schemas.openxmlformats.org/officeDocument/2006/relationships/video" Target="https://www.youtube.com/embed/sdo5Iruubuk?feature=oembed" TargetMode="External"/><Relationship Id="rId21" Type="http://schemas.openxmlformats.org/officeDocument/2006/relationships/image" Target="../media/image47.jpeg"/><Relationship Id="rId7" Type="http://schemas.openxmlformats.org/officeDocument/2006/relationships/video" Target="https://www.youtube.com/embed/aH0OTNzgSX8?feature=oembed" TargetMode="Externa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43.jpeg"/><Relationship Id="rId25" Type="http://schemas.openxmlformats.org/officeDocument/2006/relationships/image" Target="../media/image51.jpeg"/><Relationship Id="rId2" Type="http://schemas.openxmlformats.org/officeDocument/2006/relationships/video" Target="https://www.youtube.com/embed/ugMxz-EaA7E?feature=oembed" TargetMode="External"/><Relationship Id="rId16" Type="http://schemas.openxmlformats.org/officeDocument/2006/relationships/image" Target="../media/image42.jpeg"/><Relationship Id="rId20" Type="http://schemas.openxmlformats.org/officeDocument/2006/relationships/image" Target="../media/image46.jpeg"/><Relationship Id="rId1" Type="http://schemas.openxmlformats.org/officeDocument/2006/relationships/video" Target="https://www.youtube.com/embed/Ots_roOw4Pg?feature=oembed" TargetMode="External"/><Relationship Id="rId6" Type="http://schemas.openxmlformats.org/officeDocument/2006/relationships/video" Target="https://www.youtube.com/embed/nuEXVPXqF78?feature=oembed" TargetMode="External"/><Relationship Id="rId11" Type="http://schemas.openxmlformats.org/officeDocument/2006/relationships/video" Target="https://www.youtube.com/embed/HtxNe5yAF_E?feature=oembed" TargetMode="External"/><Relationship Id="rId24" Type="http://schemas.openxmlformats.org/officeDocument/2006/relationships/image" Target="../media/image50.jpeg"/><Relationship Id="rId5" Type="http://schemas.openxmlformats.org/officeDocument/2006/relationships/video" Target="https://www.youtube.com/embed/VHwlKl5SsHc?feature=oembed" TargetMode="External"/><Relationship Id="rId15" Type="http://schemas.openxmlformats.org/officeDocument/2006/relationships/image" Target="../media/image41.jpeg"/><Relationship Id="rId23" Type="http://schemas.openxmlformats.org/officeDocument/2006/relationships/image" Target="../media/image49.jpeg"/><Relationship Id="rId10" Type="http://schemas.openxmlformats.org/officeDocument/2006/relationships/video" Target="https://www.youtube.com/embed/5g8iu0SQJoY?feature=oembed" TargetMode="External"/><Relationship Id="rId19" Type="http://schemas.openxmlformats.org/officeDocument/2006/relationships/image" Target="../media/image45.jpeg"/><Relationship Id="rId4" Type="http://schemas.openxmlformats.org/officeDocument/2006/relationships/video" Target="https://www.youtube.com/embed/ieeBFEJwxRw?feature=oembed" TargetMode="External"/><Relationship Id="rId9" Type="http://schemas.openxmlformats.org/officeDocument/2006/relationships/video" Target="https://www.youtube.com/embed/HVXF9Me-vhs?feature=oembed" TargetMode="External"/><Relationship Id="rId14" Type="http://schemas.openxmlformats.org/officeDocument/2006/relationships/hyperlink" Target="https://www.youtube.com/watch?v=Xe1hVG3T3Po" TargetMode="External"/><Relationship Id="rId22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resources.com/numeracylibrary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759DA8-B03D-0D73-8A5C-23E89BEFC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D1B39728-AD4A-C822-2A71-B33A5503A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4F44D712-D385-A662-395C-76921CE7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010" y="-18660"/>
            <a:ext cx="4902679" cy="4667000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402FAEB-F91C-6BD5-D5C4-CD961DCE6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010" y="-18660"/>
            <a:ext cx="4902679" cy="4667000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A8867D7F-8113-D0ED-E9D7-C80D238A2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955" y="-18660"/>
            <a:ext cx="4902678" cy="4544235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CDAC0B-C10A-D89B-A824-71988808F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278" y="937048"/>
            <a:ext cx="4024032" cy="25806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15-minute </a:t>
            </a:r>
            <a:b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Foundational </a:t>
            </a:r>
            <a:b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Number Sense</a:t>
            </a:r>
            <a:b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Daily Routine </a:t>
            </a:r>
            <a:b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1800" b="1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Top Ten Mathematics</a:t>
            </a:r>
            <a:endParaRPr lang="en-US" sz="3000" b="1" kern="1200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9" name="Graphic 212">
            <a:extLst>
              <a:ext uri="{FF2B5EF4-FFF2-40B4-BE49-F238E27FC236}">
                <a16:creationId xmlns:a16="http://schemas.microsoft.com/office/drawing/2014/main" id="{D74115B4-DFA1-1767-CB04-54F3B2EA9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95744" y="619036"/>
            <a:ext cx="857067" cy="857067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0" name="Graphic 212">
            <a:extLst>
              <a:ext uri="{FF2B5EF4-FFF2-40B4-BE49-F238E27FC236}">
                <a16:creationId xmlns:a16="http://schemas.microsoft.com/office/drawing/2014/main" id="{E524B578-731D-FED9-ADD3-9C0AAE71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95744" y="619036"/>
            <a:ext cx="857067" cy="857067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27B1B38-F903-2F52-100C-65BA0A5E8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089C2916-1460-94D3-F715-024FD05AF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6412" y="1675422"/>
            <a:ext cx="4680928" cy="468092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DB0D33AF-D917-A4BB-C848-3DE4658D3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6412" y="1675422"/>
            <a:ext cx="4680928" cy="4680928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" name="Graphic 185">
            <a:extLst>
              <a:ext uri="{FF2B5EF4-FFF2-40B4-BE49-F238E27FC236}">
                <a16:creationId xmlns:a16="http://schemas.microsoft.com/office/drawing/2014/main" id="{1BC34D7F-5BB0-42CE-7BDE-E6F07B942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49330" y="2227397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43BD2AE-02CC-28EB-0385-9C8CFC8417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DEDDCD7-77E8-D9EE-35FE-80CA0A7FF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49C8700-778C-746B-CF2A-B8551958B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85296A8-66AD-153A-7F6C-8BD78ACD8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6B833FF-A26E-5D6A-8171-890046FBD8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7" name="Oval 86">
            <a:extLst>
              <a:ext uri="{FF2B5EF4-FFF2-40B4-BE49-F238E27FC236}">
                <a16:creationId xmlns:a16="http://schemas.microsoft.com/office/drawing/2014/main" id="{3867DBE5-7932-9EA4-C84A-AB1D33FEB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577CCEB-93DA-E830-6A06-4A1387547E5A}"/>
              </a:ext>
            </a:extLst>
          </p:cNvPr>
          <p:cNvSpPr txBox="1">
            <a:spLocks/>
          </p:cNvSpPr>
          <p:nvPr/>
        </p:nvSpPr>
        <p:spPr>
          <a:xfrm>
            <a:off x="6875452" y="2255850"/>
            <a:ext cx="4024032" cy="3721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>
                <a:solidFill>
                  <a:schemeClr val="bg1"/>
                </a:solidFill>
              </a:rPr>
              <a:t>Counting songs that progress 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>
                <a:solidFill>
                  <a:schemeClr val="bg1"/>
                </a:solidFill>
              </a:rPr>
              <a:t>students’ chant sequence </a:t>
            </a:r>
          </a:p>
          <a:p>
            <a:pPr algn="ctr"/>
            <a:endParaRPr lang="en-US" sz="3000" dirty="0">
              <a:solidFill>
                <a:schemeClr val="bg1"/>
              </a:solidFill>
            </a:endParaRPr>
          </a:p>
          <a:p>
            <a:pPr algn="ctr"/>
            <a:r>
              <a:rPr lang="en-US" sz="3000" dirty="0">
                <a:solidFill>
                  <a:schemeClr val="bg1"/>
                </a:solidFill>
              </a:rPr>
              <a:t>One-minute rolls for early subitising, leading to strong 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>
                <a:solidFill>
                  <a:schemeClr val="bg1"/>
                </a:solidFill>
              </a:rPr>
              <a:t>part-part-whole foundations </a:t>
            </a:r>
          </a:p>
          <a:p>
            <a:pPr algn="ctr"/>
            <a:endParaRPr lang="en-US" sz="3000" dirty="0">
              <a:solidFill>
                <a:schemeClr val="bg1"/>
              </a:solidFill>
            </a:endParaRPr>
          </a:p>
          <a:p>
            <a:pPr algn="ctr"/>
            <a:r>
              <a:rPr lang="en-US" sz="3000" dirty="0">
                <a:solidFill>
                  <a:schemeClr val="bg1"/>
                </a:solidFill>
              </a:rPr>
              <a:t>Ninja sliders to develop instinctive trust in early number facts and missing parts (ways to make and break 3-10, fact families)</a:t>
            </a:r>
          </a:p>
          <a:p>
            <a:pPr algn="ctr"/>
            <a:endParaRPr lang="en-US" sz="3000" dirty="0">
              <a:solidFill>
                <a:schemeClr val="bg1"/>
              </a:solidFill>
            </a:endParaRPr>
          </a:p>
          <a:p>
            <a:pPr algn="ctr"/>
            <a:r>
              <a:rPr lang="en-US" sz="3000" dirty="0">
                <a:solidFill>
                  <a:schemeClr val="bg1"/>
                </a:solidFill>
              </a:rPr>
              <a:t>Digit roads to develop long-term muscle memories for correct and neat digit formations (avoiding reversals)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CE9EB07-A4D6-0864-8AF3-0EB6F56C08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rgbClr val="C7BEE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05" t="19213" r="44200" b="16085"/>
          <a:stretch/>
        </p:blipFill>
        <p:spPr bwMode="auto">
          <a:xfrm>
            <a:off x="1962295" y="5277263"/>
            <a:ext cx="1047428" cy="6846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5A0F534-2A3B-2DD2-6120-F224FC370F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336" b="81937"/>
          <a:stretch/>
        </p:blipFill>
        <p:spPr bwMode="auto">
          <a:xfrm>
            <a:off x="1690900" y="5059840"/>
            <a:ext cx="849100" cy="1836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C5F49037-053A-071E-17C4-08E923448C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95"/>
          <a:stretch/>
        </p:blipFill>
        <p:spPr bwMode="auto">
          <a:xfrm>
            <a:off x="3009723" y="5127905"/>
            <a:ext cx="984660" cy="97550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284">
            <a:extLst>
              <a:ext uri="{FF2B5EF4-FFF2-40B4-BE49-F238E27FC236}">
                <a16:creationId xmlns:a16="http://schemas.microsoft.com/office/drawing/2014/main" id="{27D043D3-B38F-2E3A-C153-9B2F48C19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4386" y="5916037"/>
            <a:ext cx="30947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buNone/>
            </a:pPr>
            <a:r>
              <a:rPr lang="en-AU" sz="16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Power and Joy of</a:t>
            </a:r>
            <a:br>
              <a:rPr lang="en-AU" sz="16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sz="16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Hands-on Numeracy</a:t>
            </a:r>
            <a:endParaRPr lang="en-AU" sz="3200" dirty="0">
              <a:solidFill>
                <a:srgbClr val="FFFFF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AU" sz="1600" b="1" u="sng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www.toptenmaths.com</a:t>
            </a:r>
            <a:endParaRPr lang="en-AU" sz="3200" dirty="0">
              <a:solidFill>
                <a:srgbClr val="00B0F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424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AC3C4-B811-53F5-E2A9-27F0C53F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C317BF-131E-D9BB-6B15-2A0BB72E0BFD}"/>
              </a:ext>
            </a:extLst>
          </p:cNvPr>
          <p:cNvSpPr txBox="1"/>
          <p:nvPr/>
        </p:nvSpPr>
        <p:spPr>
          <a:xfrm>
            <a:off x="297474" y="135213"/>
            <a:ext cx="3345377" cy="1188960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E08BF2-DC81-F617-D71C-2DD13E920330}"/>
              </a:ext>
            </a:extLst>
          </p:cNvPr>
          <p:cNvSpPr txBox="1"/>
          <p:nvPr/>
        </p:nvSpPr>
        <p:spPr>
          <a:xfrm>
            <a:off x="515749" y="327174"/>
            <a:ext cx="2908826" cy="954107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scrolls calculator patterns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3D89F3-E5F7-4C17-5632-C99A28610D80}"/>
              </a:ext>
            </a:extLst>
          </p:cNvPr>
          <p:cNvSpPr txBox="1"/>
          <p:nvPr/>
        </p:nvSpPr>
        <p:spPr>
          <a:xfrm>
            <a:off x="245064" y="1486637"/>
            <a:ext cx="3450198" cy="5286062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Progression: </a:t>
            </a: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By ones from zero, then non-zero starts</a:t>
            </a:r>
          </a:p>
          <a:p>
            <a:pPr algn="ctr">
              <a:defRPr/>
            </a:pPr>
            <a:endParaRPr lang="en-AU" sz="12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By ones backwards</a:t>
            </a:r>
          </a:p>
          <a:p>
            <a:pPr algn="ctr">
              <a:defRPr/>
            </a:pPr>
            <a:endParaRPr lang="en-AU" sz="105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By tens forwards, then non-zero starts forwards, then backwards</a:t>
            </a:r>
          </a:p>
          <a:p>
            <a:pPr algn="ctr">
              <a:defRPr/>
            </a:pPr>
            <a:endParaRPr lang="en-AU" sz="105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By twenty, thirty forwards and backwards</a:t>
            </a:r>
          </a:p>
          <a:p>
            <a:pPr algn="ctr">
              <a:defRPr/>
            </a:pPr>
            <a:endParaRPr lang="en-AU" sz="105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By hundreds forwards and backwards</a:t>
            </a:r>
          </a:p>
          <a:p>
            <a:pPr algn="ctr">
              <a:defRPr/>
            </a:pPr>
            <a:endParaRPr lang="en-AU" sz="105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By fives from zero, then non-zero starts forwards and backwards</a:t>
            </a:r>
          </a:p>
          <a:p>
            <a:pPr algn="ctr">
              <a:defRPr/>
            </a:pPr>
            <a:endParaRPr lang="en-AU" sz="105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By twos from zero, then non-zero starts, forwards and backwards</a:t>
            </a:r>
          </a:p>
          <a:p>
            <a:pPr algn="ctr">
              <a:defRPr/>
            </a:pPr>
            <a:endParaRPr lang="en-AU" sz="105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By other skip-counting intervals (such as +9 thinking 10 more 1 less, or +8 thinking 10 more 2 less, +7 thinking 10 more 3 less)</a:t>
            </a:r>
          </a:p>
          <a:p>
            <a:pPr algn="ctr">
              <a:defRPr/>
            </a:pPr>
            <a:endParaRPr lang="en-AU" sz="105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By tens and ones </a:t>
            </a:r>
            <a:br>
              <a:rPr lang="en-AU" sz="1400" dirty="0">
                <a:solidFill>
                  <a:prstClr val="black"/>
                </a:solidFill>
                <a:latin typeface="KG Empire of Dirt"/>
              </a:rPr>
            </a:br>
            <a:r>
              <a:rPr lang="en-AU" sz="1400" dirty="0">
                <a:solidFill>
                  <a:prstClr val="black"/>
                </a:solidFill>
                <a:latin typeface="KG Empire of Dirt"/>
              </a:rPr>
              <a:t>(+23 using split strategy thinking 2 tens more than 3 extra ones, +49 thinking 5 tens more 1 less, +97 thinking +100 take away 3)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07895F2-878E-794D-88E6-53313D4A68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77"/>
          <a:stretch>
            <a:fillRect/>
          </a:stretch>
        </p:blipFill>
        <p:spPr>
          <a:xfrm>
            <a:off x="4860247" y="207601"/>
            <a:ext cx="6242339" cy="644279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A8C3338-4132-4D28-882E-76D6F6F5832B}"/>
              </a:ext>
            </a:extLst>
          </p:cNvPr>
          <p:cNvSpPr txBox="1"/>
          <p:nvPr/>
        </p:nvSpPr>
        <p:spPr>
          <a:xfrm>
            <a:off x="5009863" y="5845283"/>
            <a:ext cx="3756578" cy="707886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000" b="1" u="sng" dirty="0">
                <a:solidFill>
                  <a:prstClr val="black"/>
                </a:solidFill>
                <a:latin typeface="KG Empire of Dirt"/>
              </a:rPr>
              <a:t>Guess, commit (in grey lead) then press to check (red pencil)</a:t>
            </a:r>
            <a:endParaRPr lang="en-AU" sz="2000" u="sng" dirty="0">
              <a:solidFill>
                <a:prstClr val="black"/>
              </a:solidFill>
              <a:latin typeface="KG Empire of Dir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4A8CB4-811B-77AB-3AA6-CC7AD608C065}"/>
              </a:ext>
            </a:extLst>
          </p:cNvPr>
          <p:cNvSpPr txBox="1"/>
          <p:nvPr/>
        </p:nvSpPr>
        <p:spPr>
          <a:xfrm>
            <a:off x="451301" y="189903"/>
            <a:ext cx="3049965" cy="276999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1200" b="1" i="1" dirty="0">
                <a:solidFill>
                  <a:srgbClr val="FF0000"/>
                </a:solidFill>
                <a:latin typeface="KG Empire of Dirt"/>
              </a:rPr>
              <a:t>Extension option</a:t>
            </a:r>
            <a:endParaRPr lang="en-AU" sz="400" b="1" i="1" u="sng" dirty="0">
              <a:solidFill>
                <a:srgbClr val="FF0000"/>
              </a:solidFill>
              <a:latin typeface="KG Empire of Dirt"/>
            </a:endParaRPr>
          </a:p>
        </p:txBody>
      </p:sp>
    </p:spTree>
    <p:extLst>
      <p:ext uri="{BB962C8B-B14F-4D97-AF65-F5344CB8AC3E}">
        <p14:creationId xmlns:p14="http://schemas.microsoft.com/office/powerpoint/2010/main" val="1305609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EF7576-9A78-E29A-F13F-41268B53F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D1F0EF4C-9EC5-11C3-80BC-A47E89FD6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C4196B0C-F162-6886-62FC-E6D60DFA1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010" y="-18660"/>
            <a:ext cx="4902679" cy="4667000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29BE5715-82E8-7FAF-3565-C6A424D2A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010" y="-18660"/>
            <a:ext cx="4902679" cy="4667000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4FEF4BBB-F7A3-82B8-0693-ECA6E7DE5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955" y="-18660"/>
            <a:ext cx="4902678" cy="4544235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227DB1-7D6A-FB09-106D-3904C664F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514" y="546336"/>
            <a:ext cx="2504740" cy="28857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457200" indent="-457200" algn="ctr"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rgbClr val="FFFFFF"/>
                </a:solidFill>
              </a:rPr>
              <a:t>a grip mat</a:t>
            </a:r>
            <a:br>
              <a:rPr lang="en-US" sz="3000" dirty="0">
                <a:solidFill>
                  <a:srgbClr val="FFFFFF"/>
                </a:solidFill>
              </a:rPr>
            </a:br>
            <a:br>
              <a:rPr lang="en-US" sz="3000" dirty="0">
                <a:solidFill>
                  <a:srgbClr val="FFFFFF"/>
                </a:solidFill>
              </a:rPr>
            </a:br>
            <a:br>
              <a:rPr lang="en-US" sz="3000" dirty="0">
                <a:solidFill>
                  <a:srgbClr val="FFFFFF"/>
                </a:solidFill>
              </a:rPr>
            </a:br>
            <a:endPara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9" name="Graphic 212">
            <a:extLst>
              <a:ext uri="{FF2B5EF4-FFF2-40B4-BE49-F238E27FC236}">
                <a16:creationId xmlns:a16="http://schemas.microsoft.com/office/drawing/2014/main" id="{D80BC059-F5D2-2BFC-9A8C-620D1C36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95744" y="619036"/>
            <a:ext cx="857067" cy="857067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0" name="Graphic 212">
            <a:extLst>
              <a:ext uri="{FF2B5EF4-FFF2-40B4-BE49-F238E27FC236}">
                <a16:creationId xmlns:a16="http://schemas.microsoft.com/office/drawing/2014/main" id="{A342CCC1-78A2-DD7E-5E94-E1423FC90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95744" y="619036"/>
            <a:ext cx="857067" cy="857067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592D14E1-7FE5-3E2C-2197-CD9075410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41BCA58-45DA-27A9-57CD-42959DC12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6412" y="1675422"/>
            <a:ext cx="4680928" cy="468092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537DA1AB-9EB9-A5B0-8A3F-292D252C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6412" y="1675422"/>
            <a:ext cx="4680928" cy="4680928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" name="Graphic 185">
            <a:extLst>
              <a:ext uri="{FF2B5EF4-FFF2-40B4-BE49-F238E27FC236}">
                <a16:creationId xmlns:a16="http://schemas.microsoft.com/office/drawing/2014/main" id="{8B05BC1A-119B-DB31-E3B2-FD543762A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49330" y="2227397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D70B51B-0422-CDD3-D4DA-68426C94D8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0BB25DE-4072-8BFC-521F-2ECE60313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6498366-33F7-1C5E-CBE0-F202C3BD3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B999972-6A02-D607-F6F1-D73EA2F10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6344DFC-C781-FEBA-BBB4-428DF3D8FE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7" name="Oval 86">
            <a:extLst>
              <a:ext uri="{FF2B5EF4-FFF2-40B4-BE49-F238E27FC236}">
                <a16:creationId xmlns:a16="http://schemas.microsoft.com/office/drawing/2014/main" id="{78D9BE16-EC53-A9D2-B42F-F02F0510D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B1940D-6249-E832-16B8-915DFF3F1EC0}"/>
              </a:ext>
            </a:extLst>
          </p:cNvPr>
          <p:cNvSpPr txBox="1"/>
          <p:nvPr/>
        </p:nvSpPr>
        <p:spPr>
          <a:xfrm>
            <a:off x="7355752" y="3382549"/>
            <a:ext cx="325618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Ideally, all in a grab-and-go box with write-and-wipe sleeve underneath. </a:t>
            </a:r>
            <a:endParaRPr lang="en-AU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EF012E-EC1E-5F5E-B922-C5BF8C5E302D}"/>
              </a:ext>
            </a:extLst>
          </p:cNvPr>
          <p:cNvSpPr txBox="1"/>
          <p:nvPr/>
        </p:nvSpPr>
        <p:spPr>
          <a:xfrm>
            <a:off x="1335316" y="758088"/>
            <a:ext cx="3855781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FFFF"/>
                </a:solidFill>
              </a:rPr>
              <a:t>their current dice for the one-minute roll</a:t>
            </a:r>
            <a:br>
              <a:rPr lang="en-US" sz="2800" dirty="0">
                <a:solidFill>
                  <a:srgbClr val="FFFFFF"/>
                </a:solidFill>
              </a:rPr>
            </a:b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2E2FEF-9BA7-A75F-F496-0944C27D1C68}"/>
              </a:ext>
            </a:extLst>
          </p:cNvPr>
          <p:cNvSpPr txBox="1"/>
          <p:nvPr/>
        </p:nvSpPr>
        <p:spPr>
          <a:xfrm>
            <a:off x="1356968" y="2180903"/>
            <a:ext cx="41847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FFFF"/>
                </a:solidFill>
              </a:rPr>
              <a:t>ninja slider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FFFF"/>
                </a:solidFill>
              </a:rPr>
              <a:t>write-and-wipe sleeve </a:t>
            </a:r>
            <a:r>
              <a:rPr lang="en-US" sz="2000" dirty="0">
                <a:solidFill>
                  <a:srgbClr val="FFFFFF"/>
                </a:solidFill>
              </a:rPr>
              <a:t>with number bonds in side A and digit road in side B</a:t>
            </a:r>
            <a:endParaRPr lang="en-A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872CD-88D3-5F04-CDD5-C23A27D5540C}"/>
              </a:ext>
            </a:extLst>
          </p:cNvPr>
          <p:cNvSpPr txBox="1"/>
          <p:nvPr/>
        </p:nvSpPr>
        <p:spPr>
          <a:xfrm>
            <a:off x="152462" y="192533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</a:rPr>
              <a:t>Students collect </a:t>
            </a:r>
          </a:p>
          <a:p>
            <a:pPr algn="ctr"/>
            <a:r>
              <a:rPr lang="en-US" sz="1600" dirty="0">
                <a:solidFill>
                  <a:srgbClr val="FFFFFF"/>
                </a:solidFill>
              </a:rPr>
              <a:t>in a grab-and-go container:</a:t>
            </a:r>
            <a:endParaRPr lang="en-AU" sz="1100" dirty="0"/>
          </a:p>
        </p:txBody>
      </p:sp>
    </p:spTree>
    <p:extLst>
      <p:ext uri="{BB962C8B-B14F-4D97-AF65-F5344CB8AC3E}">
        <p14:creationId xmlns:p14="http://schemas.microsoft.com/office/powerpoint/2010/main" val="268887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B80B80B-3BC6-7E68-2270-0399E9479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423068"/>
            <a:ext cx="4573481" cy="601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DD525F92-211C-1778-25D6-542B795B38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92"/>
          <a:stretch>
            <a:fillRect/>
          </a:stretch>
        </p:blipFill>
        <p:spPr bwMode="auto">
          <a:xfrm rot="10800000">
            <a:off x="5895974" y="423069"/>
            <a:ext cx="5556531" cy="601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286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567D8-FAF2-3B20-163A-ACBB7F263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679090-F5FD-CB08-3830-9A1280D60B07}"/>
              </a:ext>
            </a:extLst>
          </p:cNvPr>
          <p:cNvSpPr txBox="1"/>
          <p:nvPr/>
        </p:nvSpPr>
        <p:spPr>
          <a:xfrm>
            <a:off x="282726" y="198361"/>
            <a:ext cx="3346119" cy="635700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E9F713-B7B0-300C-5900-BC143EB15072}"/>
              </a:ext>
            </a:extLst>
          </p:cNvPr>
          <p:cNvSpPr txBox="1"/>
          <p:nvPr/>
        </p:nvSpPr>
        <p:spPr>
          <a:xfrm>
            <a:off x="472239" y="278485"/>
            <a:ext cx="3001598" cy="523220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One-minute roll</a:t>
            </a:r>
            <a:endParaRPr kumimoji="0" lang="en-AU" sz="2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 panose="02000000000000000000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8B7354-AD8F-CAFA-E234-6A485D84DACF}"/>
              </a:ext>
            </a:extLst>
          </p:cNvPr>
          <p:cNvSpPr txBox="1"/>
          <p:nvPr/>
        </p:nvSpPr>
        <p:spPr>
          <a:xfrm>
            <a:off x="6879487" y="162812"/>
            <a:ext cx="611018" cy="5791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3200">
              <a:latin typeface="HelloHappy" panose="02000603000000000000" pitchFamily="2" charset="0"/>
              <a:ea typeface="HelloHappy" panose="02000603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B0B3A2-E2D4-0F9E-4678-307A68D3412E}"/>
              </a:ext>
            </a:extLst>
          </p:cNvPr>
          <p:cNvSpPr txBox="1"/>
          <p:nvPr/>
        </p:nvSpPr>
        <p:spPr>
          <a:xfrm>
            <a:off x="281063" y="1200098"/>
            <a:ext cx="1915797" cy="3970318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b="1" dirty="0">
                <a:solidFill>
                  <a:prstClr val="black"/>
                </a:solidFill>
                <a:latin typeface="KG Empire of Dirt"/>
              </a:rPr>
              <a:t>Progression: </a:t>
            </a:r>
          </a:p>
          <a:p>
            <a:pPr algn="ctr">
              <a:defRPr/>
            </a:pPr>
            <a:endParaRPr lang="en-AU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dirty="0">
                <a:solidFill>
                  <a:prstClr val="black"/>
                </a:solidFill>
                <a:latin typeface="KG Empire of Dirt"/>
              </a:rPr>
              <a:t>One 3-dot</a:t>
            </a:r>
          </a:p>
          <a:p>
            <a:pPr algn="ctr"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/>
              <a:ea typeface="+mn-ea"/>
              <a:cs typeface="+mn-cs"/>
            </a:endParaRPr>
          </a:p>
          <a:p>
            <a:pPr algn="ctr">
              <a:defRPr/>
            </a:pPr>
            <a:r>
              <a:rPr lang="en-AU" dirty="0">
                <a:solidFill>
                  <a:prstClr val="black"/>
                </a:solidFill>
                <a:latin typeface="KG Empire of Dirt"/>
              </a:rPr>
              <a:t>One 6-dot</a:t>
            </a:r>
          </a:p>
          <a:p>
            <a:pPr algn="ctr"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/>
              <a:ea typeface="+mn-ea"/>
              <a:cs typeface="+mn-cs"/>
            </a:endParaRPr>
          </a:p>
          <a:p>
            <a:pPr algn="ctr">
              <a:defRPr/>
            </a:pPr>
            <a:r>
              <a:rPr lang="en-AU" dirty="0">
                <a:solidFill>
                  <a:prstClr val="black"/>
                </a:solidFill>
                <a:latin typeface="KG Empire of Dirt"/>
              </a:rPr>
              <a:t>Two 3-dot dice</a:t>
            </a:r>
          </a:p>
          <a:p>
            <a:pPr algn="ctr"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/>
              <a:ea typeface="+mn-ea"/>
              <a:cs typeface="+mn-cs"/>
            </a:endParaRPr>
          </a:p>
          <a:p>
            <a:pPr algn="ctr">
              <a:defRPr/>
            </a:pPr>
            <a:r>
              <a:rPr lang="en-AU" dirty="0">
                <a:solidFill>
                  <a:prstClr val="black"/>
                </a:solidFill>
                <a:latin typeface="KG Empire of Dirt"/>
              </a:rPr>
              <a:t>One 3-dot and one 6-sided </a:t>
            </a:r>
          </a:p>
          <a:p>
            <a:pPr algn="ctr"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/>
              <a:ea typeface="+mn-ea"/>
              <a:cs typeface="+mn-cs"/>
            </a:endParaRPr>
          </a:p>
          <a:p>
            <a:pPr algn="ctr">
              <a:defRPr/>
            </a:pPr>
            <a:r>
              <a:rPr lang="en-AU" dirty="0">
                <a:solidFill>
                  <a:prstClr val="black"/>
                </a:solidFill>
                <a:latin typeface="KG Empire of Dirt"/>
              </a:rPr>
              <a:t>Two 6-dot dice </a:t>
            </a:r>
          </a:p>
          <a:p>
            <a:pPr algn="ctr"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/>
              <a:ea typeface="+mn-ea"/>
              <a:cs typeface="+mn-cs"/>
            </a:endParaRPr>
          </a:p>
          <a:p>
            <a:pPr algn="ctr">
              <a:defRPr/>
            </a:pPr>
            <a:r>
              <a:rPr lang="en-AU" dirty="0">
                <a:solidFill>
                  <a:prstClr val="black"/>
                </a:solidFill>
                <a:latin typeface="KG Empire of Dirt"/>
              </a:rPr>
              <a:t>Three 6-dot dice </a:t>
            </a: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 panose="02000000000000000000" pitchFamily="2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71DA28-FC14-181E-7DD6-69AFBDBD28D4}"/>
              </a:ext>
            </a:extLst>
          </p:cNvPr>
          <p:cNvSpPr txBox="1"/>
          <p:nvPr/>
        </p:nvSpPr>
        <p:spPr>
          <a:xfrm>
            <a:off x="251824" y="5536453"/>
            <a:ext cx="11861546" cy="1015663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Partner A says what they see on the dice (the total of the roll), while Partner B rolls, checks and collects token to tally partner A’s personal best score attempt. </a:t>
            </a:r>
          </a:p>
          <a:p>
            <a:pPr algn="ctr"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  <a:ea typeface="+mn-ea"/>
                <a:cs typeface="+mn-cs"/>
              </a:rPr>
              <a:t>Race against yourself/your previous best scores for one minute, then swap and do the same for your buddy.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7F9249-2CA4-3FD4-AD3C-0893A1314C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256" y="97272"/>
            <a:ext cx="1745580" cy="828136"/>
          </a:xfrm>
          <a:prstGeom prst="rect">
            <a:avLst/>
          </a:prstGeom>
        </p:spPr>
      </p:pic>
      <p:pic>
        <p:nvPicPr>
          <p:cNvPr id="7" name="Online Media 6" title="⏱️ 1 Minute Timer with Clock Ticking Sound &amp; Finish Ding 🔔">
            <a:hlinkClick r:id="" action="ppaction://media"/>
            <a:extLst>
              <a:ext uri="{FF2B5EF4-FFF2-40B4-BE49-F238E27FC236}">
                <a16:creationId xmlns:a16="http://schemas.microsoft.com/office/drawing/2014/main" id="{42362FE3-7DBF-2E87-0723-04D2F252438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8395797" y="925408"/>
            <a:ext cx="2661880" cy="1970366"/>
          </a:xfrm>
          <a:prstGeom prst="rect">
            <a:avLst/>
          </a:prstGeom>
        </p:spPr>
      </p:pic>
      <p:pic>
        <p:nvPicPr>
          <p:cNvPr id="9" name="Online Media 8" title="1 Minute Timer Bomb [COOKIE] 🍪">
            <a:hlinkClick r:id="" action="ppaction://media"/>
            <a:extLst>
              <a:ext uri="{FF2B5EF4-FFF2-40B4-BE49-F238E27FC236}">
                <a16:creationId xmlns:a16="http://schemas.microsoft.com/office/drawing/2014/main" id="{E71F234D-86D2-5625-3499-2A3DE72E4F38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9"/>
          <a:stretch>
            <a:fillRect/>
          </a:stretch>
        </p:blipFill>
        <p:spPr>
          <a:xfrm>
            <a:off x="4531743" y="945421"/>
            <a:ext cx="3536831" cy="1998310"/>
          </a:xfrm>
          <a:prstGeom prst="rect">
            <a:avLst/>
          </a:prstGeom>
        </p:spPr>
      </p:pic>
      <p:pic>
        <p:nvPicPr>
          <p:cNvPr id="10" name="Online Media 9" title="1 Minute Timer - Ambient Lava lamp">
            <a:hlinkClick r:id="" action="ppaction://media"/>
            <a:extLst>
              <a:ext uri="{FF2B5EF4-FFF2-40B4-BE49-F238E27FC236}">
                <a16:creationId xmlns:a16="http://schemas.microsoft.com/office/drawing/2014/main" id="{7A79045C-B637-24D3-EC80-EB346F0CFFAA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0"/>
          <a:stretch>
            <a:fillRect/>
          </a:stretch>
        </p:blipFill>
        <p:spPr>
          <a:xfrm>
            <a:off x="4536685" y="3095223"/>
            <a:ext cx="3536831" cy="1998310"/>
          </a:xfrm>
          <a:prstGeom prst="rect">
            <a:avLst/>
          </a:prstGeom>
        </p:spPr>
      </p:pic>
      <p:pic>
        <p:nvPicPr>
          <p:cNvPr id="12" name="Online Media 11" title="Minions Trying to Defuse a Bomb  | 1 Minute Timer | TSUNAMI">
            <a:hlinkClick r:id="" action="ppaction://media"/>
            <a:extLst>
              <a:ext uri="{FF2B5EF4-FFF2-40B4-BE49-F238E27FC236}">
                <a16:creationId xmlns:a16="http://schemas.microsoft.com/office/drawing/2014/main" id="{231714B4-4139-2B44-D887-4D63191B507C}"/>
              </a:ext>
            </a:extLst>
          </p:cNvPr>
          <p:cNvPicPr>
            <a:picLocks noRot="1" noChangeAspect="1"/>
          </p:cNvPicPr>
          <p:nvPr>
            <a:videoFile r:link="rId4"/>
          </p:nvPr>
        </p:nvPicPr>
        <p:blipFill>
          <a:blip r:embed="rId11"/>
          <a:stretch>
            <a:fillRect/>
          </a:stretch>
        </p:blipFill>
        <p:spPr>
          <a:xfrm>
            <a:off x="8399691" y="3338694"/>
            <a:ext cx="2657986" cy="15017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72BB9A-276F-4296-1EAE-B7122F5FF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90775" y="1805630"/>
            <a:ext cx="1276350" cy="338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36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567D8-FAF2-3B20-163A-ACBB7F263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679090-F5FD-CB08-3830-9A1280D60B07}"/>
              </a:ext>
            </a:extLst>
          </p:cNvPr>
          <p:cNvSpPr txBox="1"/>
          <p:nvPr/>
        </p:nvSpPr>
        <p:spPr>
          <a:xfrm>
            <a:off x="282726" y="198361"/>
            <a:ext cx="3535900" cy="612522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E9F713-B7B0-300C-5900-BC143EB15072}"/>
              </a:ext>
            </a:extLst>
          </p:cNvPr>
          <p:cNvSpPr txBox="1"/>
          <p:nvPr/>
        </p:nvSpPr>
        <p:spPr>
          <a:xfrm>
            <a:off x="460379" y="243012"/>
            <a:ext cx="3180594" cy="523220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Ninja slider practice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 panose="02000000000000000000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8B7354-AD8F-CAFA-E234-6A485D84DACF}"/>
              </a:ext>
            </a:extLst>
          </p:cNvPr>
          <p:cNvSpPr txBox="1"/>
          <p:nvPr/>
        </p:nvSpPr>
        <p:spPr>
          <a:xfrm>
            <a:off x="6879487" y="162812"/>
            <a:ext cx="611018" cy="5791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3200">
              <a:latin typeface="HelloHappy" panose="02000603000000000000" pitchFamily="2" charset="0"/>
              <a:ea typeface="HelloHappy" panose="02000603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71DA28-FC14-181E-7DD6-69AFBDBD28D4}"/>
              </a:ext>
            </a:extLst>
          </p:cNvPr>
          <p:cNvSpPr txBox="1"/>
          <p:nvPr/>
        </p:nvSpPr>
        <p:spPr>
          <a:xfrm>
            <a:off x="251824" y="4877411"/>
            <a:ext cx="11861546" cy="1938992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Use your current ninja slider to practise all the ways to make and break that total: “4 and 4 is 8, 5 and 3 is 8, 3 and 5 is 8, 6 and 2 is 8, 2 and 6 is 8, 7 and 1 is 8, 1 and 7 is 8, 8 and 0 is 8, 0 and 8 is 8.”  </a:t>
            </a:r>
          </a:p>
          <a:p>
            <a:pPr algn="ctr"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  <a:ea typeface="+mn-ea"/>
                <a:cs typeface="+mn-cs"/>
              </a:rPr>
              <a:t>Record on a write-and-wipe sleeve with the number bonds. </a:t>
            </a:r>
          </a:p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Sign-up for a teacher test once a fortnight when ready (orally only, must be fluent and able to be done out-of-order, and includes missing part question, “What are all the ways to make 5?” “2 and what makes 5?”).</a:t>
            </a:r>
          </a:p>
          <a:p>
            <a:pPr algn="ctr">
              <a:defRPr/>
            </a:pPr>
            <a:r>
              <a:rPr kumimoji="0" lang="en-A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  <a:ea typeface="+mn-ea"/>
                <a:cs typeface="+mn-cs"/>
              </a:rPr>
              <a:t>Any students who progress beyond the ninja sliders work on the missing part cards.</a:t>
            </a:r>
            <a:endParaRPr kumimoji="0" lang="en-A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 panose="02000000000000000000" pitchFamily="2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76CDE7-1CBE-6408-7E78-09B29B7C0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96" y="1980589"/>
            <a:ext cx="8269749" cy="278406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30D2547-A999-43AC-0B6A-E4AB936DEEA1}"/>
              </a:ext>
            </a:extLst>
          </p:cNvPr>
          <p:cNvSpPr/>
          <p:nvPr/>
        </p:nvSpPr>
        <p:spPr>
          <a:xfrm>
            <a:off x="4037162" y="2162355"/>
            <a:ext cx="4566249" cy="56359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A0ECC3-7806-30E5-70EC-461690C32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8903" y="2373424"/>
            <a:ext cx="2986795" cy="23786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8D7C79-F6F9-63EB-AF77-011DE205C6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227" y="186919"/>
            <a:ext cx="1790599" cy="21408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4EB91D-8630-0019-542F-D0FEF03F0F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7455" y="69981"/>
            <a:ext cx="3962399" cy="18542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3C333C-FDA6-665D-036F-A25E83925D5D}"/>
              </a:ext>
            </a:extLst>
          </p:cNvPr>
          <p:cNvSpPr txBox="1"/>
          <p:nvPr/>
        </p:nvSpPr>
        <p:spPr>
          <a:xfrm>
            <a:off x="725460" y="1184785"/>
            <a:ext cx="3093166" cy="646331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</a:rPr>
              <a:t>Early Years Package </a:t>
            </a:r>
            <a:br>
              <a:rPr kumimoji="0" lang="en-A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</a:rPr>
            </a:br>
            <a:r>
              <a:rPr kumimoji="0" lang="en-A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</a:rPr>
              <a:t>Addition Unit 4 – Lesson 1</a:t>
            </a:r>
            <a:endParaRPr lang="en-AU" b="1" i="1" dirty="0">
              <a:solidFill>
                <a:prstClr val="black"/>
              </a:solidFill>
              <a:latin typeface="KG Empire of Dirt"/>
            </a:endParaRPr>
          </a:p>
        </p:txBody>
      </p:sp>
    </p:spTree>
    <p:extLst>
      <p:ext uri="{BB962C8B-B14F-4D97-AF65-F5344CB8AC3E}">
        <p14:creationId xmlns:p14="http://schemas.microsoft.com/office/powerpoint/2010/main" val="32831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CEB635-EB61-3449-5741-A44ECB506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465" y="176980"/>
            <a:ext cx="3791625" cy="56397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913F50-93C1-E5A9-D70F-8D5CF935749B}"/>
              </a:ext>
            </a:extLst>
          </p:cNvPr>
          <p:cNvSpPr txBox="1"/>
          <p:nvPr/>
        </p:nvSpPr>
        <p:spPr>
          <a:xfrm>
            <a:off x="812004" y="5954977"/>
            <a:ext cx="4108058" cy="646331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dirty="0">
                <a:solidFill>
                  <a:prstClr val="black"/>
                </a:solidFill>
                <a:latin typeface="KG Empire of Dirt"/>
              </a:rPr>
              <a:t>Regular number bonds for students to record while practising ninja sliders</a:t>
            </a: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 panose="02000000000000000000" pitchFamily="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908A83-4952-B556-56FD-4C2A3BC46C08}"/>
              </a:ext>
            </a:extLst>
          </p:cNvPr>
          <p:cNvSpPr txBox="1"/>
          <p:nvPr/>
        </p:nvSpPr>
        <p:spPr>
          <a:xfrm>
            <a:off x="6745771" y="5819291"/>
            <a:ext cx="4108058" cy="923330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dirty="0">
                <a:solidFill>
                  <a:prstClr val="black"/>
                </a:solidFill>
                <a:latin typeface="KG Empire of Dirt"/>
              </a:rPr>
              <a:t>Extension number bond for students to record while practising ninja sliders or missing part cards</a:t>
            </a: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 panose="02000000000000000000" pitchFamily="2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FE3C37-2F0B-9CC2-FC12-DF19C5D14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045" y="256693"/>
            <a:ext cx="3427866" cy="547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04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D0B71-DBA3-A22E-54C7-D68DFE9FE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C1E109-2430-F6CA-2E4D-8C3BDADE5691}"/>
              </a:ext>
            </a:extLst>
          </p:cNvPr>
          <p:cNvSpPr txBox="1"/>
          <p:nvPr/>
        </p:nvSpPr>
        <p:spPr>
          <a:xfrm>
            <a:off x="258536" y="126546"/>
            <a:ext cx="2913289" cy="622875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B2E1C8-EFC9-7022-CE20-74507DDF03CE}"/>
              </a:ext>
            </a:extLst>
          </p:cNvPr>
          <p:cNvSpPr txBox="1"/>
          <p:nvPr/>
        </p:nvSpPr>
        <p:spPr>
          <a:xfrm>
            <a:off x="338137" y="176373"/>
            <a:ext cx="2754086" cy="523220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</a:rPr>
              <a:t>Digit road</a:t>
            </a:r>
            <a:endParaRPr lang="en-AU" sz="2800" dirty="0">
              <a:solidFill>
                <a:prstClr val="black"/>
              </a:solidFill>
              <a:latin typeface="KG Empire of Dir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394489-D068-BD0F-680A-F46B6B872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86" y="990356"/>
            <a:ext cx="6436120" cy="41378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0B4ED7-A297-34EC-17A6-0C33F1468B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0976" y="437983"/>
            <a:ext cx="3325249" cy="4442604"/>
          </a:xfrm>
          <a:prstGeom prst="rect">
            <a:avLst/>
          </a:prstGeom>
        </p:spPr>
      </p:pic>
      <p:pic>
        <p:nvPicPr>
          <p:cNvPr id="2" name="Online Media 1" title="Writing Numbers | Number Songs |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D2602CB9-15DE-FEEF-87CD-D2C9FADE5A6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0417330" y="5524806"/>
            <a:ext cx="1584444" cy="8952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9AEC00-2D41-63F2-B138-481B505F14E5}"/>
              </a:ext>
            </a:extLst>
          </p:cNvPr>
          <p:cNvSpPr txBox="1"/>
          <p:nvPr/>
        </p:nvSpPr>
        <p:spPr>
          <a:xfrm>
            <a:off x="258536" y="5156803"/>
            <a:ext cx="10048450" cy="1631216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Sign the song together and trace the digit road with a green pompom/button/counter. Then flip over and continue on the back of the sheet, tracing approximately 30 repeats of that digit. </a:t>
            </a:r>
          </a:p>
          <a:p>
            <a:pPr algn="ctr"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  <a:ea typeface="+mn-ea"/>
                <a:cs typeface="+mn-cs"/>
              </a:rPr>
              <a:t>Teacher allocates the class focus based on a digit that is </a:t>
            </a:r>
            <a:r>
              <a:rPr lang="en-AU" sz="2000" dirty="0">
                <a:solidFill>
                  <a:prstClr val="black"/>
                </a:solidFill>
                <a:latin typeface="KG Empire of Dirt"/>
              </a:rPr>
              <a:t>frequently being reversed or poorly formed (only one digit each day). Later, allocate digits by points-of-need to small groups or individually, once students know the routine well. 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 panose="02000000000000000000" pitchFamily="2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F7EE96-DD16-4731-052B-692B4C047DAB}"/>
              </a:ext>
            </a:extLst>
          </p:cNvPr>
          <p:cNvSpPr txBox="1"/>
          <p:nvPr/>
        </p:nvSpPr>
        <p:spPr>
          <a:xfrm>
            <a:off x="3545857" y="118216"/>
            <a:ext cx="2913288" cy="646331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</a:rPr>
              <a:t>Early Years Package  Place Value Unit 4 – Lesson 1</a:t>
            </a:r>
            <a:endParaRPr lang="en-AU" b="1" i="1" dirty="0">
              <a:solidFill>
                <a:prstClr val="black"/>
              </a:solidFill>
              <a:latin typeface="KG Empire of Dirt"/>
            </a:endParaRPr>
          </a:p>
        </p:txBody>
      </p:sp>
    </p:spTree>
    <p:extLst>
      <p:ext uri="{BB962C8B-B14F-4D97-AF65-F5344CB8AC3E}">
        <p14:creationId xmlns:p14="http://schemas.microsoft.com/office/powerpoint/2010/main" val="73960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C466B-5711-7A61-610F-8E049C8D8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B4ED1A-9787-4A58-1928-4A3E1F238395}"/>
              </a:ext>
            </a:extLst>
          </p:cNvPr>
          <p:cNvSpPr txBox="1"/>
          <p:nvPr/>
        </p:nvSpPr>
        <p:spPr>
          <a:xfrm>
            <a:off x="258534" y="126546"/>
            <a:ext cx="3450823" cy="1592986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908F28-D2A9-FF2E-FE98-DD51B495C901}"/>
              </a:ext>
            </a:extLst>
          </p:cNvPr>
          <p:cNvSpPr txBox="1"/>
          <p:nvPr/>
        </p:nvSpPr>
        <p:spPr>
          <a:xfrm>
            <a:off x="326271" y="249298"/>
            <a:ext cx="3257841" cy="1384995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i="1" dirty="0">
                <a:solidFill>
                  <a:prstClr val="black"/>
                </a:solidFill>
                <a:latin typeface="KG Empire of Dirt"/>
              </a:rPr>
              <a:t>Optional extra A: </a:t>
            </a: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handfuls or estimation handfuls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673BD5-7100-81CE-7AC7-85B752620AE7}"/>
              </a:ext>
            </a:extLst>
          </p:cNvPr>
          <p:cNvSpPr txBox="1"/>
          <p:nvPr/>
        </p:nvSpPr>
        <p:spPr>
          <a:xfrm>
            <a:off x="8262774" y="503620"/>
            <a:ext cx="3450823" cy="5940088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000" b="1" dirty="0">
                <a:solidFill>
                  <a:prstClr val="black"/>
                </a:solidFill>
                <a:latin typeface="KG Empire of Dirt"/>
              </a:rPr>
              <a:t>Progression: </a:t>
            </a:r>
          </a:p>
          <a:p>
            <a:pPr algn="ctr">
              <a:defRPr/>
            </a:pPr>
            <a:endParaRPr lang="en-AU" sz="2000" b="1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Each student is given a handful of items (on their grip mat). </a:t>
            </a:r>
          </a:p>
          <a:p>
            <a:pPr algn="ctr">
              <a:defRPr/>
            </a:pPr>
            <a:endParaRPr lang="en-AU" sz="20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Students are challenged to arrange the items in a way that makes them easy to count, then count one-to-one, or use </a:t>
            </a:r>
            <a:r>
              <a:rPr lang="en-AU" sz="2000" b="1" dirty="0">
                <a:solidFill>
                  <a:prstClr val="black"/>
                </a:solidFill>
                <a:latin typeface="KG Empire of Dirt"/>
              </a:rPr>
              <a:t>“I see” (superhero eyes/subitising) to solve the total.</a:t>
            </a:r>
          </a:p>
          <a:p>
            <a:pPr algn="ctr">
              <a:defRPr/>
            </a:pPr>
            <a:endParaRPr lang="en-AU" sz="20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When ready, students are given larger handfuls and asked to estimate the total, before </a:t>
            </a:r>
            <a:r>
              <a:rPr lang="en-AU" sz="2000" b="1" dirty="0">
                <a:solidFill>
                  <a:prstClr val="black"/>
                </a:solidFill>
                <a:latin typeface="KG Empire of Dirt"/>
              </a:rPr>
              <a:t>arranging items in subitising patterns </a:t>
            </a:r>
            <a:r>
              <a:rPr lang="en-AU" sz="2000" dirty="0">
                <a:solidFill>
                  <a:prstClr val="black"/>
                </a:solidFill>
                <a:latin typeface="KG Empire of Dirt"/>
              </a:rPr>
              <a:t>(fives, tens or twos) to skip-count the total.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EA8668-34B6-1F2E-4A68-CF46DF7E4A15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2" b="16762"/>
          <a:stretch>
            <a:fillRect/>
          </a:stretch>
        </p:blipFill>
        <p:spPr bwMode="auto">
          <a:xfrm>
            <a:off x="3860804" y="194678"/>
            <a:ext cx="4276725" cy="1929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387255-D25F-B7C1-B105-22E89FB98E47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02" y="2241120"/>
            <a:ext cx="5731510" cy="4298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2669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5E6DA1-3CA2-C547-F82E-B36A19584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757" y="0"/>
            <a:ext cx="101224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77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E6881-DA62-B6AF-19EE-D1A0DA2D2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AF1BB8-6818-AA18-CFC8-8670FA738FF6}"/>
              </a:ext>
            </a:extLst>
          </p:cNvPr>
          <p:cNvSpPr txBox="1"/>
          <p:nvPr/>
        </p:nvSpPr>
        <p:spPr>
          <a:xfrm>
            <a:off x="258535" y="126546"/>
            <a:ext cx="3417752" cy="1777316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37F3BE-78C2-1BA0-5DE7-45A97B594D13}"/>
              </a:ext>
            </a:extLst>
          </p:cNvPr>
          <p:cNvSpPr txBox="1"/>
          <p:nvPr/>
        </p:nvSpPr>
        <p:spPr>
          <a:xfrm>
            <a:off x="326271" y="249298"/>
            <a:ext cx="3257841" cy="1600438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i="1" dirty="0">
                <a:solidFill>
                  <a:prstClr val="black"/>
                </a:solidFill>
                <a:latin typeface="KG Empire of Dirt"/>
              </a:rPr>
              <a:t>Optional extra B: </a:t>
            </a:r>
            <a:r>
              <a:rPr lang="en-AU" sz="2800" dirty="0">
                <a:solidFill>
                  <a:prstClr val="black"/>
                </a:solidFill>
                <a:latin typeface="KG Empire of Dirt"/>
              </a:rPr>
              <a:t>Make and write a two-digit number </a:t>
            </a: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(told orally to the whole-class)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Empire of Dirt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7CDE7-DEC6-DD4E-F753-10ED49014C3E}"/>
              </a:ext>
            </a:extLst>
          </p:cNvPr>
          <p:cNvSpPr txBox="1"/>
          <p:nvPr/>
        </p:nvSpPr>
        <p:spPr>
          <a:xfrm>
            <a:off x="7509879" y="126546"/>
            <a:ext cx="4536194" cy="6247864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000" b="1" dirty="0">
                <a:solidFill>
                  <a:prstClr val="black"/>
                </a:solidFill>
                <a:latin typeface="KG Empire of Dirt"/>
              </a:rPr>
              <a:t>Progression: </a:t>
            </a:r>
          </a:p>
          <a:p>
            <a:pPr algn="ctr">
              <a:defRPr/>
            </a:pPr>
            <a:br>
              <a:rPr lang="en-AU" sz="2000" dirty="0">
                <a:solidFill>
                  <a:prstClr val="black"/>
                </a:solidFill>
                <a:latin typeface="KG Empire of Dirt"/>
              </a:rPr>
            </a:br>
            <a:r>
              <a:rPr lang="en-AU" sz="2000" dirty="0">
                <a:solidFill>
                  <a:prstClr val="black"/>
                </a:solidFill>
                <a:latin typeface="KG Empire of Dirt"/>
              </a:rPr>
              <a:t>Teen number (17) by counting using counters in ten frames with immediate feedback, then </a:t>
            </a:r>
            <a:r>
              <a:rPr lang="en-AU" sz="2000" dirty="0" err="1">
                <a:solidFill>
                  <a:prstClr val="black"/>
                </a:solidFill>
                <a:latin typeface="KG Empire of Dirt"/>
              </a:rPr>
              <a:t>unifix</a:t>
            </a:r>
            <a:r>
              <a:rPr lang="en-AU" sz="2000" dirty="0">
                <a:solidFill>
                  <a:prstClr val="black"/>
                </a:solidFill>
                <a:latin typeface="KG Empire of Dirt"/>
              </a:rPr>
              <a:t> cubes, then popsicle sticks (twist a pipe cleaner around them to bundle it, without the fine motor difficulties of rubberbands)</a:t>
            </a:r>
          </a:p>
          <a:p>
            <a:pPr algn="ctr">
              <a:defRPr/>
            </a:pPr>
            <a:endParaRPr lang="en-AU" sz="2000" b="1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Two-digit numbers that follow the language pattern (4t 5, 6t 7, 8t 1, 9t 3) using popsicle stick bundles, then place value tens blocks (MAB) </a:t>
            </a:r>
          </a:p>
          <a:p>
            <a:pPr algn="ctr">
              <a:defRPr/>
            </a:pPr>
            <a:endParaRPr lang="en-AU" sz="20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Two-digit numbers that do not follow the language pattern (5t 7, 3t 5, 2t 6) using popsicle stick bundles, then place value tens blocks</a:t>
            </a:r>
          </a:p>
          <a:p>
            <a:pPr algn="ctr">
              <a:defRPr/>
            </a:pPr>
            <a:endParaRPr lang="en-AU" sz="20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2000" dirty="0">
                <a:solidFill>
                  <a:prstClr val="black"/>
                </a:solidFill>
                <a:latin typeface="KG Empire of Dirt"/>
              </a:rPr>
              <a:t>Teen number and counterpart (31 and 13)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A4326F-B918-426C-005E-1FAFCE00B2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85"/>
          <a:stretch>
            <a:fillRect/>
          </a:stretch>
        </p:blipFill>
        <p:spPr>
          <a:xfrm>
            <a:off x="4682123" y="132733"/>
            <a:ext cx="2399348" cy="33558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C8571A-A716-C876-F13F-F216824FF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540" y="4662166"/>
            <a:ext cx="2243747" cy="18529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C99026-2F42-C846-2339-72002DAF9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" y="2477482"/>
            <a:ext cx="3076464" cy="20222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0698820-DF3A-0037-150C-FF924B35C78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488" r="36050"/>
          <a:stretch>
            <a:fillRect/>
          </a:stretch>
        </p:blipFill>
        <p:spPr>
          <a:xfrm>
            <a:off x="4181147" y="3041245"/>
            <a:ext cx="1648866" cy="19403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ED82CED-2566-9B81-9EDB-4B5112FC2A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8768" y="4795835"/>
            <a:ext cx="1754886" cy="192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39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0F1AB-83F2-1E1F-7FA1-BD9311C73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4586" y="1268569"/>
            <a:ext cx="5182828" cy="4972520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1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Counting song as students settle back into the classroom or during transitions/eating times/brain breaks (progressing their chant sequence as high as possible, front-loading teens and skip-counting).</a:t>
            </a: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2. One-minute roll of dice at point-of-need, while buddy checks and collects token points to tally a PB score for that dice (only ever race against yourself). </a:t>
            </a: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3. Ninja slider practice with number bond recording in a write-and-wipe sleeve (trust in the count and strong part-part-whole and fact families for 3 to 10). </a:t>
            </a: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4. Digit roads </a:t>
            </a:r>
            <a:r>
              <a:rPr lang="en-US" sz="1800" dirty="0">
                <a:solidFill>
                  <a:schemeClr val="tx2"/>
                </a:solidFill>
              </a:rPr>
              <a:t>(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building strong muscle memories and avoiding reversals of digits over the long-term).</a:t>
            </a: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1800" i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5. Optional: 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Counting/estimation handful (option A) or understanding teen numbers (option B).</a:t>
            </a:r>
            <a:endParaRPr lang="en-US" sz="12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phic 6" descr="Dice">
            <a:extLst>
              <a:ext uri="{FF2B5EF4-FFF2-40B4-BE49-F238E27FC236}">
                <a16:creationId xmlns:a16="http://schemas.microsoft.com/office/drawing/2014/main" id="{1AA6DE02-2AFD-8584-2CD3-B03D4A7081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2C3F23C5-41FB-C38F-A97D-4705704EB472}"/>
              </a:ext>
            </a:extLst>
          </p:cNvPr>
          <p:cNvSpPr txBox="1">
            <a:spLocks/>
          </p:cNvSpPr>
          <p:nvPr/>
        </p:nvSpPr>
        <p:spPr>
          <a:xfrm>
            <a:off x="6299047" y="657634"/>
            <a:ext cx="48059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AU" sz="3200" b="1" dirty="0"/>
              <a:t>Daily routine options (ideally three each day)</a:t>
            </a:r>
            <a:br>
              <a:rPr lang="en-AU" sz="3200" dirty="0"/>
            </a:br>
            <a:br>
              <a:rPr lang="en-AU" sz="3200" dirty="0"/>
            </a:b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2946436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291D19-540B-3A8C-5922-70DB9BFD3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910" y="129789"/>
            <a:ext cx="5059155" cy="29343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FB9DBD-7EE1-641B-DF82-49F8542BE3BB}"/>
              </a:ext>
            </a:extLst>
          </p:cNvPr>
          <p:cNvSpPr txBox="1"/>
          <p:nvPr/>
        </p:nvSpPr>
        <p:spPr>
          <a:xfrm>
            <a:off x="1375796" y="3064099"/>
            <a:ext cx="92973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/>
              <a:t>Research-informed </a:t>
            </a:r>
            <a:r>
              <a:rPr lang="en-AU" b="1" u="sng" dirty="0"/>
              <a:t>and</a:t>
            </a:r>
            <a:r>
              <a:rPr lang="en-AU" b="1" dirty="0"/>
              <a:t> results-informed approach to numeracy: Top Ten Mathematics at Chirnside Park Primary School</a:t>
            </a:r>
            <a:br>
              <a:rPr lang="en-AU" b="1" dirty="0"/>
            </a:br>
            <a:br>
              <a:rPr lang="en-AU" b="1" dirty="0"/>
            </a:br>
            <a:r>
              <a:rPr lang="en-AU" b="1" dirty="0"/>
              <a:t>2026 NAPLAN Results - Six years of implementing Top Ten Mathematics whole-school across all teams with ongoing in-person PL each year from one of our numeracy coaches</a:t>
            </a:r>
          </a:p>
          <a:p>
            <a:pPr algn="ctr"/>
            <a:br>
              <a:rPr lang="en-AU" dirty="0"/>
            </a:br>
            <a:r>
              <a:rPr lang="en-AU" dirty="0"/>
              <a:t>0% needs additional support in Year 3</a:t>
            </a:r>
          </a:p>
          <a:p>
            <a:pPr algn="ctr"/>
            <a:r>
              <a:rPr lang="en-AU" dirty="0"/>
              <a:t>91% strong or exceeding in Year 3 </a:t>
            </a:r>
          </a:p>
          <a:p>
            <a:pPr algn="ctr"/>
            <a:endParaRPr lang="en-AU" dirty="0"/>
          </a:p>
          <a:p>
            <a:pPr algn="ctr"/>
            <a:r>
              <a:rPr lang="en-AU" dirty="0"/>
              <a:t>0% needs additional support in Year 5 </a:t>
            </a:r>
            <a:br>
              <a:rPr lang="en-AU" dirty="0"/>
            </a:br>
            <a:r>
              <a:rPr lang="en-AU" dirty="0"/>
              <a:t>91% strong or exceeding in Year 5</a:t>
            </a:r>
          </a:p>
          <a:p>
            <a:pPr algn="ctr"/>
            <a:endParaRPr lang="en-AU" dirty="0"/>
          </a:p>
          <a:p>
            <a:pPr algn="ctr"/>
            <a:r>
              <a:rPr lang="en-AU" dirty="0"/>
              <a:t>98% participation rate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81ACE-A09E-06FC-6E70-4FCD72ED3724}"/>
              </a:ext>
            </a:extLst>
          </p:cNvPr>
          <p:cNvSpPr txBox="1"/>
          <p:nvPr/>
        </p:nvSpPr>
        <p:spPr>
          <a:xfrm>
            <a:off x="7952329" y="6278078"/>
            <a:ext cx="4068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https://www.toptenresources.com</a:t>
            </a:r>
            <a:r>
              <a:rPr lang="en-AU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1140915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498F8FF6-43B4-494A-AF8F-123A498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010" y="-18660"/>
            <a:ext cx="4902679" cy="4667000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4DCEC70C-9F4B-4A73-B4BD-AE50AD617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010" y="-18660"/>
            <a:ext cx="4902679" cy="4667000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5AFEC601-A132-47EE-B0C2-B38ACD9FC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955" y="-18660"/>
            <a:ext cx="4902678" cy="4544235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C8B761-863B-4D39-A687-3DBD857AD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477" y="306277"/>
            <a:ext cx="4024032" cy="28857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 all YouTube links, click the PLAY button, then click the YouTube logo once it appears to be taken to the </a:t>
            </a:r>
            <a:b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full-screen version.</a:t>
            </a:r>
          </a:p>
        </p:txBody>
      </p:sp>
      <p:sp>
        <p:nvSpPr>
          <p:cNvPr id="79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95744" y="619036"/>
            <a:ext cx="857067" cy="857067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0" name="Graphic 212">
            <a:extLst>
              <a:ext uri="{FF2B5EF4-FFF2-40B4-BE49-F238E27FC236}">
                <a16:creationId xmlns:a16="http://schemas.microsoft.com/office/drawing/2014/main" id="{4D525A72-77E7-4E14-BEE2-FC3A19EC4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95744" y="619036"/>
            <a:ext cx="857067" cy="857067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Graphic 5" descr="Play">
            <a:extLst>
              <a:ext uri="{FF2B5EF4-FFF2-40B4-BE49-F238E27FC236}">
                <a16:creationId xmlns:a16="http://schemas.microsoft.com/office/drawing/2014/main" id="{486F9C50-7FF7-F8D5-CDE8-5F926DEBA1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25365" y="2474375"/>
            <a:ext cx="3083023" cy="3083023"/>
          </a:xfrm>
          <a:prstGeom prst="rect">
            <a:avLst/>
          </a:prstGeom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DA31323F-03C2-4114-B2CC-79931D220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6412" y="1675422"/>
            <a:ext cx="4680928" cy="468092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8EBCA3-8AAD-4596-8EBF-43A43542F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6412" y="1675422"/>
            <a:ext cx="4680928" cy="4680928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49330" y="2227397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7" name="Oval 86">
            <a:extLst>
              <a:ext uri="{FF2B5EF4-FFF2-40B4-BE49-F238E27FC236}">
                <a16:creationId xmlns:a16="http://schemas.microsoft.com/office/drawing/2014/main" id="{9457709F-7F08-4A4A-9DB7-1AFB3FCF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BF1AC0-2BAA-1A6C-A3A1-D6A50373228C}"/>
              </a:ext>
            </a:extLst>
          </p:cNvPr>
          <p:cNvSpPr txBox="1"/>
          <p:nvPr/>
        </p:nvSpPr>
        <p:spPr>
          <a:xfrm>
            <a:off x="912643" y="4955617"/>
            <a:ext cx="6096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AU" sz="2000" b="1" u="sng" dirty="0">
                <a:solidFill>
                  <a:srgbClr val="FF0000"/>
                </a:solidFill>
                <a:latin typeface="KG Empire of Dirt"/>
              </a:rPr>
              <a:t>Click play, then click the YouTube logo for full-screen</a:t>
            </a:r>
          </a:p>
        </p:txBody>
      </p:sp>
    </p:spTree>
    <p:extLst>
      <p:ext uri="{BB962C8B-B14F-4D97-AF65-F5344CB8AC3E}">
        <p14:creationId xmlns:p14="http://schemas.microsoft.com/office/powerpoint/2010/main" val="232253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5360E2-8564-F4C6-E529-0616EF1351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44270" y="612844"/>
            <a:ext cx="677786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AU" sz="4000" b="1" u="sng" dirty="0">
                <a:solidFill>
                  <a:srgbClr val="FF0000"/>
                </a:solidFill>
                <a:latin typeface="KG Empire of Dirt"/>
              </a:rPr>
              <a:t>Click Play button in the centre, then click the YouTube logo on the bottom right for full-screen</a:t>
            </a:r>
            <a:br>
              <a:rPr lang="en-AU" sz="4000" b="1" u="sng" dirty="0">
                <a:solidFill>
                  <a:srgbClr val="FF0000"/>
                </a:solidFill>
                <a:latin typeface="KG Empire of Dirt"/>
              </a:rPr>
            </a:br>
            <a:br>
              <a:rPr lang="en-AU" sz="4000" b="1" u="sng" dirty="0">
                <a:solidFill>
                  <a:srgbClr val="FF0000"/>
                </a:solidFill>
                <a:latin typeface="KG Empire of Dirt"/>
              </a:rPr>
            </a:br>
            <a:r>
              <a:rPr lang="en-AU" sz="2000" b="1" dirty="0">
                <a:latin typeface="KG Empire of Dirt"/>
              </a:rPr>
              <a:t>Each slide has counting songs that could be used throughout the term – four slides for options throughout each of the four terms.</a:t>
            </a:r>
            <a:br>
              <a:rPr lang="en-AU" sz="2000" b="1" dirty="0">
                <a:latin typeface="KG Empire of Dirt"/>
              </a:rPr>
            </a:br>
            <a:br>
              <a:rPr lang="en-AU" sz="2000" b="1" dirty="0">
                <a:latin typeface="KG Empire of Dirt"/>
              </a:rPr>
            </a:br>
            <a:r>
              <a:rPr lang="en-AU" sz="2000" b="1" dirty="0">
                <a:latin typeface="KG Empire of Dirt"/>
              </a:rPr>
              <a:t>We encourage teachers to stay with the same song all week, played at least five times before changing to a new song, but revisiting songs from past terms can also be beneficial depending on students’ points-of-need, or even playing one song pitched for support and another pitched for extension.</a:t>
            </a:r>
            <a:br>
              <a:rPr lang="en-AU" sz="2000" b="1" dirty="0">
                <a:latin typeface="KG Empire of Dirt"/>
              </a:rPr>
            </a:br>
            <a:br>
              <a:rPr lang="en-AU" sz="2000" b="1" dirty="0">
                <a:latin typeface="KG Empire of Dirt"/>
              </a:rPr>
            </a:br>
            <a:r>
              <a:rPr lang="en-AU" sz="2000" b="1" dirty="0">
                <a:latin typeface="KG Empire of Dirt"/>
              </a:rPr>
              <a:t>The list is a menu and should be guided by teacher selection based on points-of-need.  </a:t>
            </a:r>
            <a:endParaRPr lang="en-AU" sz="4000" b="1" dirty="0">
              <a:latin typeface="KG Empire of Dirt"/>
            </a:endParaRPr>
          </a:p>
        </p:txBody>
      </p:sp>
    </p:spTree>
    <p:extLst>
      <p:ext uri="{BB962C8B-B14F-4D97-AF65-F5344CB8AC3E}">
        <p14:creationId xmlns:p14="http://schemas.microsoft.com/office/powerpoint/2010/main" val="2036325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AC3C4-B811-53F5-E2A9-27F0C53F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E08BF2-DC81-F617-D71C-2DD13E920330}"/>
              </a:ext>
            </a:extLst>
          </p:cNvPr>
          <p:cNvSpPr txBox="1"/>
          <p:nvPr/>
        </p:nvSpPr>
        <p:spPr>
          <a:xfrm>
            <a:off x="662019" y="222069"/>
            <a:ext cx="2478262" cy="523220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songs</a:t>
            </a:r>
          </a:p>
        </p:txBody>
      </p:sp>
      <p:pic>
        <p:nvPicPr>
          <p:cNvPr id="6" name="Online Media 5" title="One Potato, Two Potatoes | Count Potatoes! | Super Simple Songs">
            <a:hlinkClick r:id="" action="ppaction://media"/>
            <a:extLst>
              <a:ext uri="{FF2B5EF4-FFF2-40B4-BE49-F238E27FC236}">
                <a16:creationId xmlns:a16="http://schemas.microsoft.com/office/drawing/2014/main" id="{050FFC09-A4CE-BD6B-E343-3DA2F773B14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5"/>
          <a:stretch>
            <a:fillRect/>
          </a:stretch>
        </p:blipFill>
        <p:spPr>
          <a:xfrm>
            <a:off x="4398848" y="5191606"/>
            <a:ext cx="2218852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Online Media 10" title="Count 1 2 3 | Counting Song for Kids | Pancake Manor">
            <a:hlinkClick r:id="" action="ppaction://media"/>
            <a:extLst>
              <a:ext uri="{FF2B5EF4-FFF2-40B4-BE49-F238E27FC236}">
                <a16:creationId xmlns:a16="http://schemas.microsoft.com/office/drawing/2014/main" id="{020BB119-6132-A60E-39C2-0F9E517E18A9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6"/>
          <a:srcRect t="2695"/>
          <a:stretch>
            <a:fillRect/>
          </a:stretch>
        </p:blipFill>
        <p:spPr>
          <a:xfrm>
            <a:off x="4398848" y="190053"/>
            <a:ext cx="2277997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Online Media 11" title="Sesame Street: Feist sings 1,2,3,4">
            <a:hlinkClick r:id="" action="ppaction://media"/>
            <a:extLst>
              <a:ext uri="{FF2B5EF4-FFF2-40B4-BE49-F238E27FC236}">
                <a16:creationId xmlns:a16="http://schemas.microsoft.com/office/drawing/2014/main" id="{4AEC473B-DDEF-F52B-DB96-A419D1BCB7BE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7"/>
          <a:stretch>
            <a:fillRect/>
          </a:stretch>
        </p:blipFill>
        <p:spPr>
          <a:xfrm>
            <a:off x="6788388" y="194264"/>
            <a:ext cx="2218852" cy="1236543"/>
          </a:xfrm>
          <a:prstGeom prst="rect">
            <a:avLst/>
          </a:prstGeom>
        </p:spPr>
      </p:pic>
      <p:pic>
        <p:nvPicPr>
          <p:cNvPr id="13" name="Online Media 12" title="Five Fingers | Number Songs |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85E6BE37-E050-FA17-6B76-4433AD940ADD}"/>
              </a:ext>
            </a:extLst>
          </p:cNvPr>
          <p:cNvPicPr>
            <a:picLocks noRot="1" noChangeAspect="1"/>
          </p:cNvPicPr>
          <p:nvPr>
            <a:videoFile r:link="rId4"/>
          </p:nvPr>
        </p:nvPicPr>
        <p:blipFill>
          <a:blip r:embed="rId18"/>
          <a:stretch>
            <a:fillRect/>
          </a:stretch>
        </p:blipFill>
        <p:spPr>
          <a:xfrm>
            <a:off x="9207433" y="1854854"/>
            <a:ext cx="2230598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Online Media 13" title="Five Little Ducks | Kids Songs | Super Simple Songs">
            <a:hlinkClick r:id="" action="ppaction://media"/>
            <a:extLst>
              <a:ext uri="{FF2B5EF4-FFF2-40B4-BE49-F238E27FC236}">
                <a16:creationId xmlns:a16="http://schemas.microsoft.com/office/drawing/2014/main" id="{B21CA65A-797F-567D-FAD5-EF1FD4CFCDCB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9"/>
          <a:stretch>
            <a:fillRect/>
          </a:stretch>
        </p:blipFill>
        <p:spPr>
          <a:xfrm>
            <a:off x="4398848" y="3525212"/>
            <a:ext cx="2218852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Online Media 14" title="Five Little Speckled Frogs featuring Frog Puppets! | Kids Song | Super Simple Songs">
            <a:hlinkClick r:id="" action="ppaction://media"/>
            <a:extLst>
              <a:ext uri="{FF2B5EF4-FFF2-40B4-BE49-F238E27FC236}">
                <a16:creationId xmlns:a16="http://schemas.microsoft.com/office/drawing/2014/main" id="{61B7912D-FEEF-7171-E937-4EBDFDE81403}"/>
              </a:ext>
            </a:extLst>
          </p:cNvPr>
          <p:cNvPicPr>
            <a:picLocks noRot="1" noChangeAspect="1"/>
          </p:cNvPicPr>
          <p:nvPr>
            <a:videoFile r:link="rId6"/>
          </p:nvPr>
        </p:nvPicPr>
        <p:blipFill>
          <a:blip r:embed="rId20"/>
          <a:stretch>
            <a:fillRect/>
          </a:stretch>
        </p:blipFill>
        <p:spPr>
          <a:xfrm>
            <a:off x="6788388" y="3512186"/>
            <a:ext cx="2218852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C854F7-72EC-8FD0-1572-E1A39489979E}"/>
              </a:ext>
            </a:extLst>
          </p:cNvPr>
          <p:cNvSpPr txBox="1"/>
          <p:nvPr/>
        </p:nvSpPr>
        <p:spPr>
          <a:xfrm>
            <a:off x="5359877" y="1421731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F5A009-0933-13CF-C768-BBE41802EE52}"/>
              </a:ext>
            </a:extLst>
          </p:cNvPr>
          <p:cNvSpPr txBox="1"/>
          <p:nvPr/>
        </p:nvSpPr>
        <p:spPr>
          <a:xfrm>
            <a:off x="7753867" y="1412252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A2C75F-10EB-6EEC-3602-87AD742ABF1B}"/>
              </a:ext>
            </a:extLst>
          </p:cNvPr>
          <p:cNvSpPr txBox="1"/>
          <p:nvPr/>
        </p:nvSpPr>
        <p:spPr>
          <a:xfrm>
            <a:off x="10147857" y="1422816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22544B-C251-C764-A28F-144D1CC6CB33}"/>
              </a:ext>
            </a:extLst>
          </p:cNvPr>
          <p:cNvSpPr txBox="1"/>
          <p:nvPr/>
        </p:nvSpPr>
        <p:spPr>
          <a:xfrm>
            <a:off x="5359877" y="3110710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2D058E-009C-3045-E6C8-AB6CD0F04BB1}"/>
              </a:ext>
            </a:extLst>
          </p:cNvPr>
          <p:cNvSpPr txBox="1"/>
          <p:nvPr/>
        </p:nvSpPr>
        <p:spPr>
          <a:xfrm>
            <a:off x="7721418" y="3104806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195DA9-D6CF-2649-BB7D-7387B5CA5136}"/>
              </a:ext>
            </a:extLst>
          </p:cNvPr>
          <p:cNvSpPr txBox="1"/>
          <p:nvPr/>
        </p:nvSpPr>
        <p:spPr>
          <a:xfrm>
            <a:off x="10082959" y="3130182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DFBC18-7595-75B0-C290-83B24A4A287E}"/>
              </a:ext>
            </a:extLst>
          </p:cNvPr>
          <p:cNvSpPr txBox="1"/>
          <p:nvPr/>
        </p:nvSpPr>
        <p:spPr>
          <a:xfrm>
            <a:off x="5339822" y="4822274"/>
            <a:ext cx="756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087587-AB75-F28F-CBF8-A8A0B6972E15}"/>
              </a:ext>
            </a:extLst>
          </p:cNvPr>
          <p:cNvSpPr txBox="1"/>
          <p:nvPr/>
        </p:nvSpPr>
        <p:spPr>
          <a:xfrm>
            <a:off x="5272984" y="6488668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AFAF50-503E-79DF-1B25-43CEEFD98710}"/>
              </a:ext>
            </a:extLst>
          </p:cNvPr>
          <p:cNvSpPr txBox="1"/>
          <p:nvPr/>
        </p:nvSpPr>
        <p:spPr>
          <a:xfrm>
            <a:off x="7753867" y="4849220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FC63DD-DD0F-1EE1-8081-787523A3CE53}"/>
              </a:ext>
            </a:extLst>
          </p:cNvPr>
          <p:cNvSpPr txBox="1"/>
          <p:nvPr/>
        </p:nvSpPr>
        <p:spPr>
          <a:xfrm>
            <a:off x="10082959" y="4849220"/>
            <a:ext cx="765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602EC2-5CE2-58DC-38AC-4B2D98FECC80}"/>
              </a:ext>
            </a:extLst>
          </p:cNvPr>
          <p:cNvSpPr txBox="1"/>
          <p:nvPr/>
        </p:nvSpPr>
        <p:spPr>
          <a:xfrm>
            <a:off x="7698414" y="6496248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8743BC-D5D8-A985-F92C-BD33D73DFE6D}"/>
              </a:ext>
            </a:extLst>
          </p:cNvPr>
          <p:cNvSpPr txBox="1"/>
          <p:nvPr/>
        </p:nvSpPr>
        <p:spPr>
          <a:xfrm>
            <a:off x="10025449" y="6474220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pic>
        <p:nvPicPr>
          <p:cNvPr id="33" name="Online Media 32" title="Once I Caught A Fish Alive | Kids Song | Super Simple Songs">
            <a:hlinkClick r:id="" action="ppaction://media"/>
            <a:extLst>
              <a:ext uri="{FF2B5EF4-FFF2-40B4-BE49-F238E27FC236}">
                <a16:creationId xmlns:a16="http://schemas.microsoft.com/office/drawing/2014/main" id="{18ECF867-2A91-DEC3-241E-2DF8620B0E88}"/>
              </a:ext>
            </a:extLst>
          </p:cNvPr>
          <p:cNvPicPr>
            <a:picLocks noRot="1" noChangeAspect="1"/>
          </p:cNvPicPr>
          <p:nvPr>
            <a:videoFile r:link="rId7"/>
          </p:nvPr>
        </p:nvPicPr>
        <p:blipFill>
          <a:blip r:embed="rId21"/>
          <a:stretch>
            <a:fillRect/>
          </a:stretch>
        </p:blipFill>
        <p:spPr>
          <a:xfrm>
            <a:off x="6788388" y="1854854"/>
            <a:ext cx="2218852" cy="12198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4" name="Online Media 33" title="The Ants Go Marching | Kids Songs | Super Simple Songs">
            <a:hlinkClick r:id="" action="ppaction://media"/>
            <a:extLst>
              <a:ext uri="{FF2B5EF4-FFF2-40B4-BE49-F238E27FC236}">
                <a16:creationId xmlns:a16="http://schemas.microsoft.com/office/drawing/2014/main" id="{8565C74D-035D-2126-B3B3-721533201080}"/>
              </a:ext>
            </a:extLst>
          </p:cNvPr>
          <p:cNvPicPr>
            <a:picLocks noRot="1" noChangeAspect="1"/>
          </p:cNvPicPr>
          <p:nvPr>
            <a:videoFile r:link="rId8"/>
          </p:nvPr>
        </p:nvPicPr>
        <p:blipFill>
          <a:blip r:embed="rId22"/>
          <a:stretch>
            <a:fillRect/>
          </a:stretch>
        </p:blipFill>
        <p:spPr>
          <a:xfrm>
            <a:off x="6844629" y="5230574"/>
            <a:ext cx="2218851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" name="Online Media 1" title="The Bees Go Buzzing | Kids Song | Super Simple Songs">
            <a:hlinkClick r:id="" action="ppaction://media"/>
            <a:extLst>
              <a:ext uri="{FF2B5EF4-FFF2-40B4-BE49-F238E27FC236}">
                <a16:creationId xmlns:a16="http://schemas.microsoft.com/office/drawing/2014/main" id="{66E7F2BA-51A6-8F7A-5E43-A9B3A44E34B3}"/>
              </a:ext>
            </a:extLst>
          </p:cNvPr>
          <p:cNvPicPr>
            <a:picLocks noRot="1" noChangeAspect="1"/>
          </p:cNvPicPr>
          <p:nvPr>
            <a:videoFile r:link="rId9"/>
          </p:nvPr>
        </p:nvPicPr>
        <p:blipFill>
          <a:blip r:embed="rId23"/>
          <a:stretch>
            <a:fillRect/>
          </a:stretch>
        </p:blipFill>
        <p:spPr>
          <a:xfrm>
            <a:off x="9219180" y="5230574"/>
            <a:ext cx="2218851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9" name="Online Media 38" title="Here Is The Beehive | Count To Five | Super Simple Songs">
            <a:hlinkClick r:id="" action="ppaction://media"/>
            <a:extLst>
              <a:ext uri="{FF2B5EF4-FFF2-40B4-BE49-F238E27FC236}">
                <a16:creationId xmlns:a16="http://schemas.microsoft.com/office/drawing/2014/main" id="{B6B962AE-1302-95CD-B156-DE371D536B2F}"/>
              </a:ext>
            </a:extLst>
          </p:cNvPr>
          <p:cNvPicPr>
            <a:picLocks noRot="1" noChangeAspect="1"/>
          </p:cNvPicPr>
          <p:nvPr>
            <a:videoFile r:link="rId10"/>
          </p:nvPr>
        </p:nvPicPr>
        <p:blipFill>
          <a:blip r:embed="rId24"/>
          <a:stretch>
            <a:fillRect/>
          </a:stretch>
        </p:blipFill>
        <p:spPr>
          <a:xfrm>
            <a:off x="4398848" y="1854854"/>
            <a:ext cx="2218852" cy="1258485"/>
          </a:xfrm>
          <a:prstGeom prst="rect">
            <a:avLst/>
          </a:prstGeom>
        </p:spPr>
      </p:pic>
      <p:pic>
        <p:nvPicPr>
          <p:cNvPr id="40" name="Online Media 39" title="5 Little Men in a Flying Saucer, Nursery rhyme for babies and toddlers">
            <a:hlinkClick r:id="" action="ppaction://media"/>
            <a:extLst>
              <a:ext uri="{FF2B5EF4-FFF2-40B4-BE49-F238E27FC236}">
                <a16:creationId xmlns:a16="http://schemas.microsoft.com/office/drawing/2014/main" id="{1084A53C-8D3E-5CF5-DC3B-7E0BE1913288}"/>
              </a:ext>
            </a:extLst>
          </p:cNvPr>
          <p:cNvPicPr>
            <a:picLocks noRot="1" noChangeAspect="1"/>
          </p:cNvPicPr>
          <p:nvPr>
            <a:videoFile r:link="rId11"/>
          </p:nvPr>
        </p:nvPicPr>
        <p:blipFill>
          <a:blip r:embed="rId25"/>
          <a:stretch>
            <a:fillRect/>
          </a:stretch>
        </p:blipFill>
        <p:spPr>
          <a:xfrm>
            <a:off x="9207433" y="3521191"/>
            <a:ext cx="2218851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" name="Online Media 40" title="Hickory Dickory Dock | Nursery Rhymes for Babies by LittleBabyBum - ABCs and 123s">
            <a:hlinkClick r:id="" action="ppaction://media"/>
            <a:extLst>
              <a:ext uri="{FF2B5EF4-FFF2-40B4-BE49-F238E27FC236}">
                <a16:creationId xmlns:a16="http://schemas.microsoft.com/office/drawing/2014/main" id="{47A7470C-539C-579D-974B-D914BE88D3EF}"/>
              </a:ext>
            </a:extLst>
          </p:cNvPr>
          <p:cNvPicPr>
            <a:picLocks noRot="1" noChangeAspect="1"/>
          </p:cNvPicPr>
          <p:nvPr>
            <a:videoFile r:link="rId12"/>
          </p:nvPr>
        </p:nvPicPr>
        <p:blipFill>
          <a:blip r:embed="rId26"/>
          <a:stretch>
            <a:fillRect/>
          </a:stretch>
        </p:blipFill>
        <p:spPr>
          <a:xfrm>
            <a:off x="9159396" y="190053"/>
            <a:ext cx="2158461" cy="12195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6C23FF-5AFE-1C54-FA1E-BDBF2167355E}"/>
              </a:ext>
            </a:extLst>
          </p:cNvPr>
          <p:cNvSpPr txBox="1"/>
          <p:nvPr/>
        </p:nvSpPr>
        <p:spPr>
          <a:xfrm>
            <a:off x="282726" y="1224575"/>
            <a:ext cx="3236851" cy="5262979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Progression: </a:t>
            </a:r>
          </a:p>
          <a:p>
            <a:pPr algn="ctr">
              <a:defRPr/>
            </a:pPr>
            <a:endParaRPr lang="en-AU" sz="1400" b="1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3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5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7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10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tens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120 by ones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</a:t>
            </a: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ones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fives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120 by twos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CD411B-C24B-95DE-4E76-C771892C6C84}"/>
              </a:ext>
            </a:extLst>
          </p:cNvPr>
          <p:cNvSpPr txBox="1"/>
          <p:nvPr/>
        </p:nvSpPr>
        <p:spPr>
          <a:xfrm>
            <a:off x="282726" y="198362"/>
            <a:ext cx="3156598" cy="757334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80075-0000-4A16-6A19-79E8C55E6FEC}"/>
              </a:ext>
            </a:extLst>
          </p:cNvPr>
          <p:cNvSpPr txBox="1"/>
          <p:nvPr/>
        </p:nvSpPr>
        <p:spPr>
          <a:xfrm>
            <a:off x="324465" y="243153"/>
            <a:ext cx="3049965" cy="677108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songs </a:t>
            </a:r>
            <a:br>
              <a:rPr lang="en-AU" sz="2800" dirty="0">
                <a:solidFill>
                  <a:prstClr val="black"/>
                </a:solidFill>
                <a:latin typeface="KG Empire of Dirt"/>
              </a:rPr>
            </a:br>
            <a:r>
              <a:rPr lang="en-AU" sz="1000" b="1" u="sng" dirty="0">
                <a:solidFill>
                  <a:srgbClr val="FF0000"/>
                </a:solidFill>
                <a:latin typeface="KG Empire of Dirt"/>
              </a:rPr>
              <a:t>Click play, then click the YouTube logo for full-screen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38A819-F69A-C972-F0A9-C3716FF03100}"/>
              </a:ext>
            </a:extLst>
          </p:cNvPr>
          <p:cNvSpPr txBox="1"/>
          <p:nvPr/>
        </p:nvSpPr>
        <p:spPr>
          <a:xfrm>
            <a:off x="3503108" y="430486"/>
            <a:ext cx="87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Term 1</a:t>
            </a:r>
          </a:p>
        </p:txBody>
      </p:sp>
    </p:spTree>
    <p:extLst>
      <p:ext uri="{BB962C8B-B14F-4D97-AF65-F5344CB8AC3E}">
        <p14:creationId xmlns:p14="http://schemas.microsoft.com/office/powerpoint/2010/main" val="180050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9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</p:cTn>
                <p:tgtEl>
                  <p:spTgt spid="40"/>
                </p:tgtEl>
              </p:cMediaNode>
            </p:vide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6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2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AC3C4-B811-53F5-E2A9-27F0C53F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C317BF-131E-D9BB-6B15-2A0BB72E0BFD}"/>
              </a:ext>
            </a:extLst>
          </p:cNvPr>
          <p:cNvSpPr txBox="1"/>
          <p:nvPr/>
        </p:nvSpPr>
        <p:spPr>
          <a:xfrm>
            <a:off x="282726" y="198362"/>
            <a:ext cx="3156598" cy="757334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E08BF2-DC81-F617-D71C-2DD13E920330}"/>
              </a:ext>
            </a:extLst>
          </p:cNvPr>
          <p:cNvSpPr txBox="1"/>
          <p:nvPr/>
        </p:nvSpPr>
        <p:spPr>
          <a:xfrm>
            <a:off x="567716" y="331644"/>
            <a:ext cx="2543748" cy="523220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songs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3D89F3-E5F7-4C17-5632-C99A28610D80}"/>
              </a:ext>
            </a:extLst>
          </p:cNvPr>
          <p:cNvSpPr txBox="1"/>
          <p:nvPr/>
        </p:nvSpPr>
        <p:spPr>
          <a:xfrm>
            <a:off x="282726" y="1224575"/>
            <a:ext cx="3236851" cy="5262979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Progression: </a:t>
            </a:r>
          </a:p>
          <a:p>
            <a:pPr algn="ctr">
              <a:defRPr/>
            </a:pPr>
            <a:endParaRPr lang="en-AU" sz="1400" b="1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3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5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7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10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tens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120 by ones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</a:t>
            </a: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ones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fives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120 by twos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C854F7-72EC-8FD0-1572-E1A39489979E}"/>
              </a:ext>
            </a:extLst>
          </p:cNvPr>
          <p:cNvSpPr txBox="1"/>
          <p:nvPr/>
        </p:nvSpPr>
        <p:spPr>
          <a:xfrm>
            <a:off x="5359877" y="1422816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F5A009-0933-13CF-C768-BBE41802EE52}"/>
              </a:ext>
            </a:extLst>
          </p:cNvPr>
          <p:cNvSpPr txBox="1"/>
          <p:nvPr/>
        </p:nvSpPr>
        <p:spPr>
          <a:xfrm>
            <a:off x="7768969" y="1437922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A2C75F-10EB-6EEC-3602-87AD742ABF1B}"/>
              </a:ext>
            </a:extLst>
          </p:cNvPr>
          <p:cNvSpPr txBox="1"/>
          <p:nvPr/>
        </p:nvSpPr>
        <p:spPr>
          <a:xfrm>
            <a:off x="10236679" y="1463284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22544B-C251-C764-A28F-144D1CC6CB33}"/>
              </a:ext>
            </a:extLst>
          </p:cNvPr>
          <p:cNvSpPr txBox="1"/>
          <p:nvPr/>
        </p:nvSpPr>
        <p:spPr>
          <a:xfrm>
            <a:off x="5359877" y="3110710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2D058E-009C-3045-E6C8-AB6CD0F04BB1}"/>
              </a:ext>
            </a:extLst>
          </p:cNvPr>
          <p:cNvSpPr txBox="1"/>
          <p:nvPr/>
        </p:nvSpPr>
        <p:spPr>
          <a:xfrm>
            <a:off x="7721418" y="3104806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195DA9-D6CF-2649-BB7D-7387B5CA5136}"/>
              </a:ext>
            </a:extLst>
          </p:cNvPr>
          <p:cNvSpPr txBox="1"/>
          <p:nvPr/>
        </p:nvSpPr>
        <p:spPr>
          <a:xfrm>
            <a:off x="10236679" y="3139375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DFBC18-7595-75B0-C290-83B24A4A287E}"/>
              </a:ext>
            </a:extLst>
          </p:cNvPr>
          <p:cNvSpPr txBox="1"/>
          <p:nvPr/>
        </p:nvSpPr>
        <p:spPr>
          <a:xfrm>
            <a:off x="4527092" y="4840621"/>
            <a:ext cx="2346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/>
              <a:t>10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087587-AB75-F28F-CBF8-A8A0B6972E15}"/>
              </a:ext>
            </a:extLst>
          </p:cNvPr>
          <p:cNvSpPr txBox="1"/>
          <p:nvPr/>
        </p:nvSpPr>
        <p:spPr>
          <a:xfrm>
            <a:off x="5272984" y="6499426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473B40-FB3A-EE32-2349-9AD3BE62D390}"/>
              </a:ext>
            </a:extLst>
          </p:cNvPr>
          <p:cNvSpPr txBox="1"/>
          <p:nvPr/>
        </p:nvSpPr>
        <p:spPr>
          <a:xfrm>
            <a:off x="7721417" y="4842825"/>
            <a:ext cx="804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56582D-C5C3-9A99-AC74-83D27CB24955}"/>
              </a:ext>
            </a:extLst>
          </p:cNvPr>
          <p:cNvSpPr txBox="1"/>
          <p:nvPr/>
        </p:nvSpPr>
        <p:spPr>
          <a:xfrm>
            <a:off x="10187393" y="4805740"/>
            <a:ext cx="804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B4EAB-81AD-A381-63C5-8FAE3A85BBD8}"/>
              </a:ext>
            </a:extLst>
          </p:cNvPr>
          <p:cNvSpPr txBox="1"/>
          <p:nvPr/>
        </p:nvSpPr>
        <p:spPr>
          <a:xfrm>
            <a:off x="7721417" y="6496178"/>
            <a:ext cx="672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B23B68-E1D6-F7A7-BEB0-30F15DBD15BD}"/>
              </a:ext>
            </a:extLst>
          </p:cNvPr>
          <p:cNvSpPr txBox="1"/>
          <p:nvPr/>
        </p:nvSpPr>
        <p:spPr>
          <a:xfrm>
            <a:off x="10236679" y="6488668"/>
            <a:ext cx="589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</a:t>
            </a:r>
          </a:p>
        </p:txBody>
      </p:sp>
      <p:pic>
        <p:nvPicPr>
          <p:cNvPr id="17" name="Online Media 9" title="Counting 1 to 10 | Number Songs |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6E19BA1D-1FF4-0E40-EF64-AA24965970E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5"/>
          <a:stretch>
            <a:fillRect/>
          </a:stretch>
        </p:blipFill>
        <p:spPr>
          <a:xfrm>
            <a:off x="4436060" y="1871733"/>
            <a:ext cx="2218851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Online Media 29" title="One Two Buckle My Shoe | Nursery Rhymes for Babies by LittleBabyBum - ABCs and 123s">
            <a:hlinkClick r:id="" action="ppaction://media"/>
            <a:extLst>
              <a:ext uri="{FF2B5EF4-FFF2-40B4-BE49-F238E27FC236}">
                <a16:creationId xmlns:a16="http://schemas.microsoft.com/office/drawing/2014/main" id="{D13A0E9C-2DBC-A5AB-2EFD-A90DDE1867F9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6"/>
          <a:stretch>
            <a:fillRect/>
          </a:stretch>
        </p:blipFill>
        <p:spPr>
          <a:xfrm>
            <a:off x="6913768" y="1871732"/>
            <a:ext cx="2218851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" name="Online Media 24" title="How Many Fingers? | Kids Songs | Super Simple Songs">
            <a:hlinkClick r:id="" action="ppaction://media"/>
            <a:extLst>
              <a:ext uri="{FF2B5EF4-FFF2-40B4-BE49-F238E27FC236}">
                <a16:creationId xmlns:a16="http://schemas.microsoft.com/office/drawing/2014/main" id="{9DEBE500-AFDE-5DED-17A4-1EBE7841FCC9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7"/>
          <a:stretch>
            <a:fillRect/>
          </a:stretch>
        </p:blipFill>
        <p:spPr>
          <a:xfrm>
            <a:off x="9287448" y="89565"/>
            <a:ext cx="2294952" cy="1378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2" name="Online Media 31" title="10 Little Dinosaurs | Kids Songs | Super Simple Songs">
            <a:hlinkClick r:id="" action="ppaction://media"/>
            <a:extLst>
              <a:ext uri="{FF2B5EF4-FFF2-40B4-BE49-F238E27FC236}">
                <a16:creationId xmlns:a16="http://schemas.microsoft.com/office/drawing/2014/main" id="{B2BC23C6-AF09-41F0-B8DD-D12F8BF67A35}"/>
              </a:ext>
            </a:extLst>
          </p:cNvPr>
          <p:cNvPicPr>
            <a:picLocks noRot="1" noChangeAspect="1"/>
          </p:cNvPicPr>
          <p:nvPr>
            <a:videoFile r:link="rId4"/>
          </p:nvPr>
        </p:nvPicPr>
        <p:blipFill>
          <a:blip r:embed="rId18"/>
          <a:stretch>
            <a:fillRect/>
          </a:stretch>
        </p:blipFill>
        <p:spPr>
          <a:xfrm>
            <a:off x="4436059" y="5160650"/>
            <a:ext cx="2218851" cy="1328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" name="Online Media 28" title="Ten In The Bed | Counting Song for Kids | Super Simple Songs">
            <a:hlinkClick r:id="" action="ppaction://media"/>
            <a:extLst>
              <a:ext uri="{FF2B5EF4-FFF2-40B4-BE49-F238E27FC236}">
                <a16:creationId xmlns:a16="http://schemas.microsoft.com/office/drawing/2014/main" id="{6539F99A-944C-D761-12C6-D606DB19B497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9"/>
          <a:stretch>
            <a:fillRect/>
          </a:stretch>
        </p:blipFill>
        <p:spPr>
          <a:xfrm>
            <a:off x="9306185" y="3524729"/>
            <a:ext cx="2317192" cy="12860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4" name="Online Media 33" title="This Old Man Song | HooplaKidz Nursery Rhymes &amp; Kids Songs">
            <a:hlinkClick r:id="" action="ppaction://media"/>
            <a:extLst>
              <a:ext uri="{FF2B5EF4-FFF2-40B4-BE49-F238E27FC236}">
                <a16:creationId xmlns:a16="http://schemas.microsoft.com/office/drawing/2014/main" id="{8821E69A-98E5-30F1-7FED-AC0BD3D51FD3}"/>
              </a:ext>
            </a:extLst>
          </p:cNvPr>
          <p:cNvPicPr>
            <a:picLocks noRot="1" noChangeAspect="1"/>
          </p:cNvPicPr>
          <p:nvPr>
            <a:videoFile r:link="rId6"/>
          </p:nvPr>
        </p:nvPicPr>
        <p:blipFill>
          <a:blip r:embed="rId20"/>
          <a:stretch>
            <a:fillRect/>
          </a:stretch>
        </p:blipFill>
        <p:spPr>
          <a:xfrm>
            <a:off x="9307004" y="5159536"/>
            <a:ext cx="2392952" cy="13520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5" name="Online Media 34" title="Ten Fat Sausages Sizzling in a Pan - Nursery Rhymes">
            <a:hlinkClick r:id="" action="ppaction://media"/>
            <a:extLst>
              <a:ext uri="{FF2B5EF4-FFF2-40B4-BE49-F238E27FC236}">
                <a16:creationId xmlns:a16="http://schemas.microsoft.com/office/drawing/2014/main" id="{897463FC-9FDE-5840-6248-BC1BD863BE27}"/>
              </a:ext>
            </a:extLst>
          </p:cNvPr>
          <p:cNvPicPr>
            <a:picLocks noRot="1" noChangeAspect="1"/>
          </p:cNvPicPr>
          <p:nvPr>
            <a:videoFile r:link="rId7"/>
          </p:nvPr>
        </p:nvPicPr>
        <p:blipFill>
          <a:blip r:embed="rId21"/>
          <a:stretch>
            <a:fillRect/>
          </a:stretch>
        </p:blipFill>
        <p:spPr>
          <a:xfrm>
            <a:off x="4436059" y="3569059"/>
            <a:ext cx="2218852" cy="1253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" name="Online Media 26" title="10 Little Fishies | Finny The Shark">
            <a:hlinkClick r:id="" action="ppaction://media"/>
            <a:extLst>
              <a:ext uri="{FF2B5EF4-FFF2-40B4-BE49-F238E27FC236}">
                <a16:creationId xmlns:a16="http://schemas.microsoft.com/office/drawing/2014/main" id="{EC7433AD-D7CB-6723-5D57-412FA4E7A0BF}"/>
              </a:ext>
            </a:extLst>
          </p:cNvPr>
          <p:cNvPicPr>
            <a:picLocks noRot="1" noChangeAspect="1"/>
          </p:cNvPicPr>
          <p:nvPr>
            <a:videoFile r:link="rId8"/>
          </p:nvPr>
        </p:nvPicPr>
        <p:blipFill>
          <a:blip r:embed="rId22"/>
          <a:stretch>
            <a:fillRect/>
          </a:stretch>
        </p:blipFill>
        <p:spPr>
          <a:xfrm>
            <a:off x="4450436" y="135266"/>
            <a:ext cx="2159067" cy="1328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7" name="Online Media 36" title="Ten Green Bottles Hanging On The Wall Song And Lyrics - Nursery Rhymes">
            <a:hlinkClick r:id="" action="ppaction://media"/>
            <a:extLst>
              <a:ext uri="{FF2B5EF4-FFF2-40B4-BE49-F238E27FC236}">
                <a16:creationId xmlns:a16="http://schemas.microsoft.com/office/drawing/2014/main" id="{CF62C2FE-8125-A583-DA9C-10B03D050671}"/>
              </a:ext>
            </a:extLst>
          </p:cNvPr>
          <p:cNvPicPr>
            <a:picLocks noRot="1" noChangeAspect="1"/>
          </p:cNvPicPr>
          <p:nvPr>
            <a:videoFile r:link="rId9"/>
          </p:nvPr>
        </p:nvPicPr>
        <p:blipFill>
          <a:blip r:embed="rId23"/>
          <a:stretch>
            <a:fillRect/>
          </a:stretch>
        </p:blipFill>
        <p:spPr>
          <a:xfrm>
            <a:off x="6851236" y="3544563"/>
            <a:ext cx="2241092" cy="12662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Online Media 6" title="The Crabs Go Crawling | Count To Ten | Finny The Shark">
            <a:hlinkClick r:id="" action="ppaction://media"/>
            <a:extLst>
              <a:ext uri="{FF2B5EF4-FFF2-40B4-BE49-F238E27FC236}">
                <a16:creationId xmlns:a16="http://schemas.microsoft.com/office/drawing/2014/main" id="{922D830A-1AE2-C1CC-9495-07F1B50210D0}"/>
              </a:ext>
            </a:extLst>
          </p:cNvPr>
          <p:cNvPicPr>
            <a:picLocks noRot="1" noChangeAspect="1"/>
          </p:cNvPicPr>
          <p:nvPr>
            <a:videoFile r:link="rId10"/>
          </p:nvPr>
        </p:nvPicPr>
        <p:blipFill>
          <a:blip r:embed="rId24"/>
          <a:stretch>
            <a:fillRect/>
          </a:stretch>
        </p:blipFill>
        <p:spPr>
          <a:xfrm>
            <a:off x="6933259" y="133022"/>
            <a:ext cx="2159069" cy="1332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Online Media 8" title="Counting Up To 20 | Count Along With The Roundabouts! | Super Simple Songs">
            <a:hlinkClick r:id="" action="ppaction://media"/>
            <a:extLst>
              <a:ext uri="{FF2B5EF4-FFF2-40B4-BE49-F238E27FC236}">
                <a16:creationId xmlns:a16="http://schemas.microsoft.com/office/drawing/2014/main" id="{1D188280-B0F2-FCAC-167C-5823EA8CD053}"/>
              </a:ext>
            </a:extLst>
          </p:cNvPr>
          <p:cNvPicPr>
            <a:picLocks noRot="1" noChangeAspect="1"/>
          </p:cNvPicPr>
          <p:nvPr>
            <a:videoFile r:link="rId11"/>
          </p:nvPr>
        </p:nvPicPr>
        <p:blipFill>
          <a:blip r:embed="rId25"/>
          <a:stretch>
            <a:fillRect/>
          </a:stretch>
        </p:blipFill>
        <p:spPr>
          <a:xfrm>
            <a:off x="6851236" y="5159536"/>
            <a:ext cx="2350475" cy="1328018"/>
          </a:xfrm>
          <a:prstGeom prst="rect">
            <a:avLst/>
          </a:prstGeom>
        </p:spPr>
      </p:pic>
      <p:pic>
        <p:nvPicPr>
          <p:cNvPr id="13" name="Online Media 12" title="Count to 10 | Counting Song for Kids | Pancake Manor">
            <a:hlinkClick r:id="" action="ppaction://media"/>
            <a:extLst>
              <a:ext uri="{FF2B5EF4-FFF2-40B4-BE49-F238E27FC236}">
                <a16:creationId xmlns:a16="http://schemas.microsoft.com/office/drawing/2014/main" id="{5CFB6E63-DA58-1AFD-15FD-AFE070295664}"/>
              </a:ext>
            </a:extLst>
          </p:cNvPr>
          <p:cNvPicPr>
            <a:picLocks noRot="1" noChangeAspect="1"/>
          </p:cNvPicPr>
          <p:nvPr>
            <a:videoFile r:link="rId12"/>
          </p:nvPr>
        </p:nvPicPr>
        <p:blipFill>
          <a:blip r:embed="rId26"/>
          <a:stretch>
            <a:fillRect/>
          </a:stretch>
        </p:blipFill>
        <p:spPr>
          <a:xfrm>
            <a:off x="9287448" y="1823955"/>
            <a:ext cx="2294952" cy="1352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B463899-2F37-1585-3449-9DC8BC8E64DC}"/>
              </a:ext>
            </a:extLst>
          </p:cNvPr>
          <p:cNvSpPr txBox="1"/>
          <p:nvPr/>
        </p:nvSpPr>
        <p:spPr>
          <a:xfrm>
            <a:off x="324465" y="243153"/>
            <a:ext cx="3049965" cy="677108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songs</a:t>
            </a:r>
          </a:p>
          <a:p>
            <a:pPr algn="ctr">
              <a:defRPr/>
            </a:pPr>
            <a:r>
              <a:rPr lang="en-AU" sz="1000" b="1" u="sng" dirty="0">
                <a:solidFill>
                  <a:srgbClr val="FF0000"/>
                </a:solidFill>
                <a:latin typeface="KG Empire of Dirt"/>
              </a:rPr>
              <a:t>Click play, then the YouTube button for full-screen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AAE797-39FD-0E52-8424-D8B5C1EA61DC}"/>
              </a:ext>
            </a:extLst>
          </p:cNvPr>
          <p:cNvSpPr txBox="1"/>
          <p:nvPr/>
        </p:nvSpPr>
        <p:spPr>
          <a:xfrm>
            <a:off x="3503108" y="430486"/>
            <a:ext cx="87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Term 2</a:t>
            </a:r>
          </a:p>
        </p:txBody>
      </p:sp>
    </p:spTree>
    <p:extLst>
      <p:ext uri="{BB962C8B-B14F-4D97-AF65-F5344CB8AC3E}">
        <p14:creationId xmlns:p14="http://schemas.microsoft.com/office/powerpoint/2010/main" val="2095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7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video>
              <p:cMediaNode vol="80000">
                <p:cTn id="48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9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7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8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AC3C4-B811-53F5-E2A9-27F0C53F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3C854F7-72EC-8FD0-1572-E1A39489979E}"/>
              </a:ext>
            </a:extLst>
          </p:cNvPr>
          <p:cNvSpPr txBox="1"/>
          <p:nvPr/>
        </p:nvSpPr>
        <p:spPr>
          <a:xfrm>
            <a:off x="5359877" y="1402326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F5A009-0933-13CF-C768-BBE41802EE52}"/>
              </a:ext>
            </a:extLst>
          </p:cNvPr>
          <p:cNvSpPr txBox="1"/>
          <p:nvPr/>
        </p:nvSpPr>
        <p:spPr>
          <a:xfrm>
            <a:off x="7885435" y="1418638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A2C75F-10EB-6EEC-3602-87AD742ABF1B}"/>
              </a:ext>
            </a:extLst>
          </p:cNvPr>
          <p:cNvSpPr txBox="1"/>
          <p:nvPr/>
        </p:nvSpPr>
        <p:spPr>
          <a:xfrm>
            <a:off x="10548752" y="1466238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22544B-C251-C764-A28F-144D1CC6CB33}"/>
              </a:ext>
            </a:extLst>
          </p:cNvPr>
          <p:cNvSpPr txBox="1"/>
          <p:nvPr/>
        </p:nvSpPr>
        <p:spPr>
          <a:xfrm>
            <a:off x="5359877" y="3110710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2D058E-009C-3045-E6C8-AB6CD0F04BB1}"/>
              </a:ext>
            </a:extLst>
          </p:cNvPr>
          <p:cNvSpPr txBox="1"/>
          <p:nvPr/>
        </p:nvSpPr>
        <p:spPr>
          <a:xfrm>
            <a:off x="7805903" y="3130182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195DA9-D6CF-2649-BB7D-7387B5CA5136}"/>
              </a:ext>
            </a:extLst>
          </p:cNvPr>
          <p:cNvSpPr txBox="1"/>
          <p:nvPr/>
        </p:nvSpPr>
        <p:spPr>
          <a:xfrm>
            <a:off x="10469220" y="3141976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DFBC18-7595-75B0-C290-83B24A4A287E}"/>
              </a:ext>
            </a:extLst>
          </p:cNvPr>
          <p:cNvSpPr txBox="1"/>
          <p:nvPr/>
        </p:nvSpPr>
        <p:spPr>
          <a:xfrm>
            <a:off x="5398058" y="4861101"/>
            <a:ext cx="1127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087587-AB75-F28F-CBF8-A8A0B6972E15}"/>
              </a:ext>
            </a:extLst>
          </p:cNvPr>
          <p:cNvSpPr txBox="1"/>
          <p:nvPr/>
        </p:nvSpPr>
        <p:spPr>
          <a:xfrm>
            <a:off x="5112589" y="6514246"/>
            <a:ext cx="98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By tens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473B40-FB3A-EE32-2349-9AD3BE62D390}"/>
              </a:ext>
            </a:extLst>
          </p:cNvPr>
          <p:cNvSpPr txBox="1"/>
          <p:nvPr/>
        </p:nvSpPr>
        <p:spPr>
          <a:xfrm>
            <a:off x="7831136" y="4852852"/>
            <a:ext cx="1146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56582D-C5C3-9A99-AC74-83D27CB24955}"/>
              </a:ext>
            </a:extLst>
          </p:cNvPr>
          <p:cNvSpPr txBox="1"/>
          <p:nvPr/>
        </p:nvSpPr>
        <p:spPr>
          <a:xfrm>
            <a:off x="10469220" y="4879309"/>
            <a:ext cx="1127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B4EAB-81AD-A381-63C5-8FAE3A85BBD8}"/>
              </a:ext>
            </a:extLst>
          </p:cNvPr>
          <p:cNvSpPr txBox="1"/>
          <p:nvPr/>
        </p:nvSpPr>
        <p:spPr>
          <a:xfrm>
            <a:off x="7567243" y="6514246"/>
            <a:ext cx="98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By tens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B23B68-E1D6-F7A7-BEB0-30F15DBD15BD}"/>
              </a:ext>
            </a:extLst>
          </p:cNvPr>
          <p:cNvSpPr txBox="1"/>
          <p:nvPr/>
        </p:nvSpPr>
        <p:spPr>
          <a:xfrm>
            <a:off x="10298937" y="6498695"/>
            <a:ext cx="1257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By tens</a:t>
            </a:r>
          </a:p>
        </p:txBody>
      </p:sp>
      <p:pic>
        <p:nvPicPr>
          <p:cNvPr id="6" name="Online Media 1" title="Count by 10s | Number Songs |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4E7CCE79-7F4C-87D4-4A06-312D96E4FAA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5"/>
          <a:stretch>
            <a:fillRect/>
          </a:stretch>
        </p:blipFill>
        <p:spPr>
          <a:xfrm>
            <a:off x="4476803" y="5244699"/>
            <a:ext cx="2277057" cy="1286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Online Media 10" title="The Counting by Tens Song | Counting Songs | Scratch Garden">
            <a:hlinkClick r:id="" action="ppaction://media"/>
            <a:extLst>
              <a:ext uri="{FF2B5EF4-FFF2-40B4-BE49-F238E27FC236}">
                <a16:creationId xmlns:a16="http://schemas.microsoft.com/office/drawing/2014/main" id="{4C46A4D9-666C-B868-3F61-65A93E672CB7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6"/>
          <a:stretch>
            <a:fillRect/>
          </a:stretch>
        </p:blipFill>
        <p:spPr>
          <a:xfrm>
            <a:off x="6961237" y="5230433"/>
            <a:ext cx="2353650" cy="13356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Online Media 11" title="Count Back from 20 with the Count Back Cat">
            <a:hlinkClick r:id="" action="ppaction://media"/>
            <a:extLst>
              <a:ext uri="{FF2B5EF4-FFF2-40B4-BE49-F238E27FC236}">
                <a16:creationId xmlns:a16="http://schemas.microsoft.com/office/drawing/2014/main" id="{FB256B04-5EFC-F27F-24CB-B77A90F04A7D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7"/>
          <a:stretch>
            <a:fillRect/>
          </a:stretch>
        </p:blipFill>
        <p:spPr>
          <a:xfrm>
            <a:off x="9536444" y="3606558"/>
            <a:ext cx="2363923" cy="1246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Online Media 13" title="Count And Move | Count To Twenty | Noodle &amp; Pals">
            <a:hlinkClick r:id="" action="ppaction://media"/>
            <a:extLst>
              <a:ext uri="{FF2B5EF4-FFF2-40B4-BE49-F238E27FC236}">
                <a16:creationId xmlns:a16="http://schemas.microsoft.com/office/drawing/2014/main" id="{76E2F792-B7D4-E1B8-656F-F3E0048ADC6E}"/>
              </a:ext>
            </a:extLst>
          </p:cNvPr>
          <p:cNvPicPr>
            <a:picLocks noRot="1" noChangeAspect="1"/>
          </p:cNvPicPr>
          <p:nvPr>
            <a:videoFile r:link="rId4"/>
          </p:nvPr>
        </p:nvPicPr>
        <p:blipFill>
          <a:blip r:embed="rId18"/>
          <a:stretch>
            <a:fillRect/>
          </a:stretch>
        </p:blipFill>
        <p:spPr>
          <a:xfrm>
            <a:off x="4438134" y="97968"/>
            <a:ext cx="2356172" cy="1331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Online Media 14" title="Counting 1 to 20 | Number Songs |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67613EE1-DBBB-99EA-29FA-235940D0E588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9"/>
          <a:stretch>
            <a:fillRect/>
          </a:stretch>
        </p:blipFill>
        <p:spPr>
          <a:xfrm>
            <a:off x="6991350" y="89030"/>
            <a:ext cx="2364589" cy="13359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Online Media 11" title="Counting to 20 Song For Kids | Learn To Count From 1-20 | Pre-K - Kindergarten">
            <a:hlinkClick r:id="" action="ppaction://media"/>
            <a:extLst>
              <a:ext uri="{FF2B5EF4-FFF2-40B4-BE49-F238E27FC236}">
                <a16:creationId xmlns:a16="http://schemas.microsoft.com/office/drawing/2014/main" id="{F0A55376-89B0-682F-D181-2DE79FE76C12}"/>
              </a:ext>
            </a:extLst>
          </p:cNvPr>
          <p:cNvPicPr>
            <a:picLocks noRot="1" noChangeAspect="1"/>
          </p:cNvPicPr>
          <p:nvPr>
            <a:videoFile r:link="rId6"/>
          </p:nvPr>
        </p:nvPicPr>
        <p:blipFill>
          <a:blip r:embed="rId20"/>
          <a:stretch>
            <a:fillRect/>
          </a:stretch>
        </p:blipFill>
        <p:spPr>
          <a:xfrm>
            <a:off x="9536444" y="97968"/>
            <a:ext cx="2365738" cy="13366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Online Media 25" title="Grab a Ten">
            <a:hlinkClick r:id="" action="ppaction://media"/>
            <a:extLst>
              <a:ext uri="{FF2B5EF4-FFF2-40B4-BE49-F238E27FC236}">
                <a16:creationId xmlns:a16="http://schemas.microsoft.com/office/drawing/2014/main" id="{4E1AC375-8821-1D16-71E6-E1BE24483C83}"/>
              </a:ext>
            </a:extLst>
          </p:cNvPr>
          <p:cNvPicPr>
            <a:picLocks noRot="1" noChangeAspect="1"/>
          </p:cNvPicPr>
          <p:nvPr>
            <a:videoFile r:link="rId7"/>
          </p:nvPr>
        </p:nvPicPr>
        <p:blipFill>
          <a:blip r:embed="rId21"/>
          <a:stretch>
            <a:fillRect/>
          </a:stretch>
        </p:blipFill>
        <p:spPr>
          <a:xfrm>
            <a:off x="4438134" y="1890794"/>
            <a:ext cx="2356172" cy="1291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Online Media 26" title="Numbers in the Teens (Have a Group of 10)-     [a place value song for kids]">
            <a:hlinkClick r:id="" action="ppaction://media"/>
            <a:extLst>
              <a:ext uri="{FF2B5EF4-FFF2-40B4-BE49-F238E27FC236}">
                <a16:creationId xmlns:a16="http://schemas.microsoft.com/office/drawing/2014/main" id="{9127747D-A216-A40A-AF55-69984A8F41BD}"/>
              </a:ext>
            </a:extLst>
          </p:cNvPr>
          <p:cNvPicPr>
            <a:picLocks noRot="1" noChangeAspect="1"/>
          </p:cNvPicPr>
          <p:nvPr>
            <a:videoFile r:link="rId8"/>
          </p:nvPr>
        </p:nvPicPr>
        <p:blipFill>
          <a:blip r:embed="rId22"/>
          <a:stretch>
            <a:fillRect/>
          </a:stretch>
        </p:blipFill>
        <p:spPr>
          <a:xfrm>
            <a:off x="6950964" y="1842657"/>
            <a:ext cx="2363923" cy="13356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Online Media 9" title="Preschool-Kindergarten Math Teen Numbers Song">
            <a:hlinkClick r:id="" action="ppaction://media"/>
            <a:extLst>
              <a:ext uri="{FF2B5EF4-FFF2-40B4-BE49-F238E27FC236}">
                <a16:creationId xmlns:a16="http://schemas.microsoft.com/office/drawing/2014/main" id="{D35B85B5-C718-96CC-5F21-4B783EE927D7}"/>
              </a:ext>
            </a:extLst>
          </p:cNvPr>
          <p:cNvPicPr>
            <a:picLocks noRot="1" noChangeAspect="1"/>
          </p:cNvPicPr>
          <p:nvPr>
            <a:videoFile r:link="rId9"/>
          </p:nvPr>
        </p:nvPicPr>
        <p:blipFill>
          <a:blip r:embed="rId23"/>
          <a:stretch>
            <a:fillRect/>
          </a:stretch>
        </p:blipFill>
        <p:spPr>
          <a:xfrm>
            <a:off x="9536444" y="1854770"/>
            <a:ext cx="2363923" cy="13316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Online Media 27" title="Teen Numbers">
            <a:hlinkClick r:id="" action="ppaction://media"/>
            <a:extLst>
              <a:ext uri="{FF2B5EF4-FFF2-40B4-BE49-F238E27FC236}">
                <a16:creationId xmlns:a16="http://schemas.microsoft.com/office/drawing/2014/main" id="{53EB4FDF-4F3E-E9CC-2AFB-7657AA7DD411}"/>
              </a:ext>
            </a:extLst>
          </p:cNvPr>
          <p:cNvPicPr>
            <a:picLocks noRot="1" noChangeAspect="1"/>
          </p:cNvPicPr>
          <p:nvPr>
            <a:videoFile r:link="rId10"/>
          </p:nvPr>
        </p:nvPicPr>
        <p:blipFill>
          <a:blip r:embed="rId24"/>
          <a:stretch>
            <a:fillRect/>
          </a:stretch>
        </p:blipFill>
        <p:spPr>
          <a:xfrm>
            <a:off x="4434258" y="3560298"/>
            <a:ext cx="2363923" cy="13008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Online Media 28" title="Teen Numbers | Numbers in the Teens | Teen Numbers Rap | Jack Hartmann">
            <a:hlinkClick r:id="" action="ppaction://media"/>
            <a:extLst>
              <a:ext uri="{FF2B5EF4-FFF2-40B4-BE49-F238E27FC236}">
                <a16:creationId xmlns:a16="http://schemas.microsoft.com/office/drawing/2014/main" id="{2D9E9804-7CDD-C4DB-3300-9DB8A5C84C7E}"/>
              </a:ext>
            </a:extLst>
          </p:cNvPr>
          <p:cNvPicPr>
            <a:picLocks noRot="1" noChangeAspect="1"/>
          </p:cNvPicPr>
          <p:nvPr>
            <a:videoFile r:link="rId11"/>
          </p:nvPr>
        </p:nvPicPr>
        <p:blipFill>
          <a:blip r:embed="rId25"/>
          <a:stretch>
            <a:fillRect/>
          </a:stretch>
        </p:blipFill>
        <p:spPr>
          <a:xfrm>
            <a:off x="6961237" y="3574564"/>
            <a:ext cx="2363923" cy="1286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Online Media 12" title="Counting by 10s to 500 for kids song">
            <a:hlinkClick r:id="" action="ppaction://media"/>
            <a:extLst>
              <a:ext uri="{FF2B5EF4-FFF2-40B4-BE49-F238E27FC236}">
                <a16:creationId xmlns:a16="http://schemas.microsoft.com/office/drawing/2014/main" id="{C72A9AE0-BBD5-E66D-828F-35A255778924}"/>
              </a:ext>
            </a:extLst>
          </p:cNvPr>
          <p:cNvPicPr>
            <a:picLocks noRot="1" noChangeAspect="1"/>
          </p:cNvPicPr>
          <p:nvPr>
            <a:videoFile r:link="rId12"/>
          </p:nvPr>
        </p:nvPicPr>
        <p:blipFill>
          <a:blip r:embed="rId26"/>
          <a:stretch>
            <a:fillRect/>
          </a:stretch>
        </p:blipFill>
        <p:spPr>
          <a:xfrm>
            <a:off x="9528484" y="5230433"/>
            <a:ext cx="2380791" cy="13356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DA2AF0B-E972-FFA6-F63C-F1328C735C19}"/>
              </a:ext>
            </a:extLst>
          </p:cNvPr>
          <p:cNvSpPr txBox="1"/>
          <p:nvPr/>
        </p:nvSpPr>
        <p:spPr>
          <a:xfrm>
            <a:off x="282726" y="198362"/>
            <a:ext cx="3156598" cy="757334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2E6B1D-5AE0-D97E-6533-A0096F8830E0}"/>
              </a:ext>
            </a:extLst>
          </p:cNvPr>
          <p:cNvSpPr txBox="1"/>
          <p:nvPr/>
        </p:nvSpPr>
        <p:spPr>
          <a:xfrm>
            <a:off x="567716" y="331644"/>
            <a:ext cx="2543748" cy="523220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songs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4A5FF73-2A21-0E27-1140-5F9A0DCC7BAB}"/>
              </a:ext>
            </a:extLst>
          </p:cNvPr>
          <p:cNvSpPr txBox="1"/>
          <p:nvPr/>
        </p:nvSpPr>
        <p:spPr>
          <a:xfrm>
            <a:off x="282726" y="1224575"/>
            <a:ext cx="3236851" cy="5262979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Progression: </a:t>
            </a:r>
          </a:p>
          <a:p>
            <a:pPr algn="ctr">
              <a:defRPr/>
            </a:pPr>
            <a:endParaRPr lang="en-AU" sz="1400" b="1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3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5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7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10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tens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120 by ones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</a:t>
            </a: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ones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fives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120 by twos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8B0545-3514-B95B-DC83-384192360F58}"/>
              </a:ext>
            </a:extLst>
          </p:cNvPr>
          <p:cNvSpPr txBox="1"/>
          <p:nvPr/>
        </p:nvSpPr>
        <p:spPr>
          <a:xfrm>
            <a:off x="324465" y="243153"/>
            <a:ext cx="3049965" cy="677108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songs</a:t>
            </a:r>
          </a:p>
          <a:p>
            <a:pPr algn="ctr">
              <a:defRPr/>
            </a:pPr>
            <a:r>
              <a:rPr lang="en-AU" sz="1000" b="1" u="sng" dirty="0">
                <a:solidFill>
                  <a:srgbClr val="FF0000"/>
                </a:solidFill>
                <a:latin typeface="KG Empire of Dirt"/>
              </a:rPr>
              <a:t>Click play, then the YouTube button for full-screen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4F6777-9C70-406D-C065-B1EC3C76DF20}"/>
              </a:ext>
            </a:extLst>
          </p:cNvPr>
          <p:cNvSpPr txBox="1"/>
          <p:nvPr/>
        </p:nvSpPr>
        <p:spPr>
          <a:xfrm>
            <a:off x="3503108" y="430486"/>
            <a:ext cx="87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Term 3</a:t>
            </a:r>
          </a:p>
        </p:txBody>
      </p:sp>
    </p:spTree>
    <p:extLst>
      <p:ext uri="{BB962C8B-B14F-4D97-AF65-F5344CB8AC3E}">
        <p14:creationId xmlns:p14="http://schemas.microsoft.com/office/powerpoint/2010/main" val="110068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7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48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5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AC3C4-B811-53F5-E2A9-27F0C53F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3C854F7-72EC-8FD0-1572-E1A39489979E}"/>
              </a:ext>
            </a:extLst>
          </p:cNvPr>
          <p:cNvSpPr txBox="1"/>
          <p:nvPr/>
        </p:nvSpPr>
        <p:spPr>
          <a:xfrm>
            <a:off x="5359877" y="1402326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F5A009-0933-13CF-C768-BBE41802EE52}"/>
              </a:ext>
            </a:extLst>
          </p:cNvPr>
          <p:cNvSpPr txBox="1"/>
          <p:nvPr/>
        </p:nvSpPr>
        <p:spPr>
          <a:xfrm>
            <a:off x="7885435" y="1418638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A2C75F-10EB-6EEC-3602-87AD742ABF1B}"/>
              </a:ext>
            </a:extLst>
          </p:cNvPr>
          <p:cNvSpPr txBox="1"/>
          <p:nvPr/>
        </p:nvSpPr>
        <p:spPr>
          <a:xfrm>
            <a:off x="10548752" y="1466238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22544B-C251-C764-A28F-144D1CC6CB33}"/>
              </a:ext>
            </a:extLst>
          </p:cNvPr>
          <p:cNvSpPr txBox="1"/>
          <p:nvPr/>
        </p:nvSpPr>
        <p:spPr>
          <a:xfrm>
            <a:off x="5359876" y="3141976"/>
            <a:ext cx="1862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2D058E-009C-3045-E6C8-AB6CD0F04BB1}"/>
              </a:ext>
            </a:extLst>
          </p:cNvPr>
          <p:cNvSpPr txBox="1"/>
          <p:nvPr/>
        </p:nvSpPr>
        <p:spPr>
          <a:xfrm>
            <a:off x="7885435" y="3141976"/>
            <a:ext cx="1493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195DA9-D6CF-2649-BB7D-7387B5CA5136}"/>
              </a:ext>
            </a:extLst>
          </p:cNvPr>
          <p:cNvSpPr txBox="1"/>
          <p:nvPr/>
        </p:nvSpPr>
        <p:spPr>
          <a:xfrm>
            <a:off x="10469220" y="3141976"/>
            <a:ext cx="82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087587-AB75-F28F-CBF8-A8A0B6972E15}"/>
              </a:ext>
            </a:extLst>
          </p:cNvPr>
          <p:cNvSpPr txBox="1"/>
          <p:nvPr/>
        </p:nvSpPr>
        <p:spPr>
          <a:xfrm>
            <a:off x="7051261" y="6499819"/>
            <a:ext cx="2215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By twos – click </a:t>
            </a:r>
            <a:r>
              <a:rPr lang="en-AU" dirty="0">
                <a:hlinkClick r:id="rId14"/>
              </a:rPr>
              <a:t>link</a:t>
            </a:r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473B40-FB3A-EE32-2349-9AD3BE62D390}"/>
              </a:ext>
            </a:extLst>
          </p:cNvPr>
          <p:cNvSpPr txBox="1"/>
          <p:nvPr/>
        </p:nvSpPr>
        <p:spPr>
          <a:xfrm>
            <a:off x="7600382" y="4842825"/>
            <a:ext cx="1146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By fives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56582D-C5C3-9A99-AC74-83D27CB24955}"/>
              </a:ext>
            </a:extLst>
          </p:cNvPr>
          <p:cNvSpPr txBox="1"/>
          <p:nvPr/>
        </p:nvSpPr>
        <p:spPr>
          <a:xfrm>
            <a:off x="10316799" y="4861971"/>
            <a:ext cx="1127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By fives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B4EAB-81AD-A381-63C5-8FAE3A85BBD8}"/>
              </a:ext>
            </a:extLst>
          </p:cNvPr>
          <p:cNvSpPr txBox="1"/>
          <p:nvPr/>
        </p:nvSpPr>
        <p:spPr>
          <a:xfrm>
            <a:off x="5097802" y="6488668"/>
            <a:ext cx="1034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By fives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B23B68-E1D6-F7A7-BEB0-30F15DBD15BD}"/>
              </a:ext>
            </a:extLst>
          </p:cNvPr>
          <p:cNvSpPr txBox="1"/>
          <p:nvPr/>
        </p:nvSpPr>
        <p:spPr>
          <a:xfrm>
            <a:off x="10229481" y="6522555"/>
            <a:ext cx="1699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By twos</a:t>
            </a:r>
          </a:p>
        </p:txBody>
      </p:sp>
      <p:pic>
        <p:nvPicPr>
          <p:cNvPr id="13" name="Online Media 12" title="Counting by Ones | Counting Songs | Scratch Garden">
            <a:hlinkClick r:id="" action="ppaction://media"/>
            <a:extLst>
              <a:ext uri="{FF2B5EF4-FFF2-40B4-BE49-F238E27FC236}">
                <a16:creationId xmlns:a16="http://schemas.microsoft.com/office/drawing/2014/main" id="{B19E0D0A-F104-6885-0700-8623E8C87D5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5"/>
          <a:stretch>
            <a:fillRect/>
          </a:stretch>
        </p:blipFill>
        <p:spPr>
          <a:xfrm>
            <a:off x="7013862" y="173515"/>
            <a:ext cx="2277057" cy="1286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Online Media 16" title="Count to 100 (with ice cream!)">
            <a:hlinkClick r:id="" action="ppaction://media"/>
            <a:extLst>
              <a:ext uri="{FF2B5EF4-FFF2-40B4-BE49-F238E27FC236}">
                <a16:creationId xmlns:a16="http://schemas.microsoft.com/office/drawing/2014/main" id="{DDE3DFF9-0FA5-60BE-21BA-BDC3DE138C30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6"/>
          <a:stretch>
            <a:fillRect/>
          </a:stretch>
        </p:blipFill>
        <p:spPr>
          <a:xfrm>
            <a:off x="9576350" y="176456"/>
            <a:ext cx="2271852" cy="12835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Online Media 5" title="Fun skip counting by 10s Song!">
            <a:hlinkClick r:id="" action="ppaction://media"/>
            <a:extLst>
              <a:ext uri="{FF2B5EF4-FFF2-40B4-BE49-F238E27FC236}">
                <a16:creationId xmlns:a16="http://schemas.microsoft.com/office/drawing/2014/main" id="{F462C983-55CE-1633-1442-173358A6D3FA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7"/>
          <a:stretch>
            <a:fillRect/>
          </a:stretch>
        </p:blipFill>
        <p:spPr>
          <a:xfrm>
            <a:off x="4501377" y="3519861"/>
            <a:ext cx="2277057" cy="1286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Online Media 9" title="Bluey Count to 100 by 1's Song | Kids Brain Break | Counting to 100">
            <a:hlinkClick r:id="" action="ppaction://media"/>
            <a:extLst>
              <a:ext uri="{FF2B5EF4-FFF2-40B4-BE49-F238E27FC236}">
                <a16:creationId xmlns:a16="http://schemas.microsoft.com/office/drawing/2014/main" id="{A5F95B2F-32E6-FEB9-36A3-97695DD09AB3}"/>
              </a:ext>
            </a:extLst>
          </p:cNvPr>
          <p:cNvPicPr>
            <a:picLocks noRot="1" noChangeAspect="1"/>
          </p:cNvPicPr>
          <p:nvPr>
            <a:videoFile r:link="rId4"/>
          </p:nvPr>
        </p:nvPicPr>
        <p:blipFill>
          <a:blip r:embed="rId18"/>
          <a:stretch>
            <a:fillRect/>
          </a:stretch>
        </p:blipFill>
        <p:spPr>
          <a:xfrm>
            <a:off x="4501378" y="173515"/>
            <a:ext cx="2227053" cy="1258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Online Media 10" title="DJ Count | Count to 100 | Jack Hartmann">
            <a:hlinkClick r:id="" action="ppaction://media"/>
            <a:extLst>
              <a:ext uri="{FF2B5EF4-FFF2-40B4-BE49-F238E27FC236}">
                <a16:creationId xmlns:a16="http://schemas.microsoft.com/office/drawing/2014/main" id="{E3BFFC63-49B5-32B7-5307-C6AA477AA7E7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9"/>
          <a:stretch>
            <a:fillRect/>
          </a:stretch>
        </p:blipFill>
        <p:spPr>
          <a:xfrm>
            <a:off x="4501377" y="1883691"/>
            <a:ext cx="2227053" cy="1258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Online Media 11" title="Count to 200 with Cookie Monster">
            <a:hlinkClick r:id="" action="ppaction://media"/>
            <a:extLst>
              <a:ext uri="{FF2B5EF4-FFF2-40B4-BE49-F238E27FC236}">
                <a16:creationId xmlns:a16="http://schemas.microsoft.com/office/drawing/2014/main" id="{60ABFC6A-5863-1D23-240B-CD7F6DD63CFE}"/>
              </a:ext>
            </a:extLst>
          </p:cNvPr>
          <p:cNvPicPr>
            <a:picLocks noRot="1" noChangeAspect="1"/>
          </p:cNvPicPr>
          <p:nvPr>
            <a:videoFile r:link="rId6"/>
          </p:nvPr>
        </p:nvPicPr>
        <p:blipFill>
          <a:blip r:embed="rId20"/>
          <a:stretch>
            <a:fillRect/>
          </a:stretch>
        </p:blipFill>
        <p:spPr>
          <a:xfrm>
            <a:off x="9573747" y="1823811"/>
            <a:ext cx="2277057" cy="1286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Online Media 13" title="100 Days! (Jumping for 100 Seconds)  *song for the 100th day of school*">
            <a:hlinkClick r:id="" action="ppaction://media"/>
            <a:extLst>
              <a:ext uri="{FF2B5EF4-FFF2-40B4-BE49-F238E27FC236}">
                <a16:creationId xmlns:a16="http://schemas.microsoft.com/office/drawing/2014/main" id="{871E5861-0D37-5A92-099B-D8601DBBB0CD}"/>
              </a:ext>
            </a:extLst>
          </p:cNvPr>
          <p:cNvPicPr>
            <a:picLocks noRot="1" noChangeAspect="1"/>
          </p:cNvPicPr>
          <p:nvPr>
            <a:videoFile r:link="rId7"/>
          </p:nvPr>
        </p:nvPicPr>
        <p:blipFill>
          <a:blip r:embed="rId21"/>
          <a:stretch>
            <a:fillRect/>
          </a:stretch>
        </p:blipFill>
        <p:spPr>
          <a:xfrm>
            <a:off x="7013862" y="1835570"/>
            <a:ext cx="2277057" cy="1258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Picture 24">
            <a:hlinkClick r:id="rId14"/>
            <a:extLst>
              <a:ext uri="{FF2B5EF4-FFF2-40B4-BE49-F238E27FC236}">
                <a16:creationId xmlns:a16="http://schemas.microsoft.com/office/drawing/2014/main" id="{3BEAD693-EBFD-29C2-8673-B69969330E0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39242" y="5193232"/>
            <a:ext cx="2439904" cy="1378535"/>
          </a:xfrm>
          <a:prstGeom prst="rect">
            <a:avLst/>
          </a:prstGeom>
        </p:spPr>
      </p:pic>
      <p:pic>
        <p:nvPicPr>
          <p:cNvPr id="26" name="Online Media 25" title="The Counting by Fives Song | Counting Songs | Scratch Garden">
            <a:hlinkClick r:id="" action="ppaction://media"/>
            <a:extLst>
              <a:ext uri="{FF2B5EF4-FFF2-40B4-BE49-F238E27FC236}">
                <a16:creationId xmlns:a16="http://schemas.microsoft.com/office/drawing/2014/main" id="{24753B1E-1740-2CE6-9C18-972EBBEB9758}"/>
              </a:ext>
            </a:extLst>
          </p:cNvPr>
          <p:cNvPicPr>
            <a:picLocks noRot="1" noChangeAspect="1"/>
          </p:cNvPicPr>
          <p:nvPr>
            <a:videoFile r:link="rId8"/>
          </p:nvPr>
        </p:nvPicPr>
        <p:blipFill>
          <a:blip r:embed="rId23"/>
          <a:stretch>
            <a:fillRect/>
          </a:stretch>
        </p:blipFill>
        <p:spPr>
          <a:xfrm>
            <a:off x="9521907" y="3542936"/>
            <a:ext cx="2387368" cy="1348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Online Media 26" title="Skip Count by 5s">
            <a:hlinkClick r:id="" action="ppaction://media"/>
            <a:extLst>
              <a:ext uri="{FF2B5EF4-FFF2-40B4-BE49-F238E27FC236}">
                <a16:creationId xmlns:a16="http://schemas.microsoft.com/office/drawing/2014/main" id="{06CAE7CD-D49E-15D2-16C9-33709C0F95ED}"/>
              </a:ext>
            </a:extLst>
          </p:cNvPr>
          <p:cNvPicPr>
            <a:picLocks noRot="1" noChangeAspect="1"/>
          </p:cNvPicPr>
          <p:nvPr>
            <a:videoFile r:link="rId9"/>
          </p:nvPr>
        </p:nvPicPr>
        <p:blipFill>
          <a:blip r:embed="rId24"/>
          <a:stretch>
            <a:fillRect/>
          </a:stretch>
        </p:blipFill>
        <p:spPr>
          <a:xfrm>
            <a:off x="6983585" y="3511308"/>
            <a:ext cx="2307334" cy="13036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Online Media 27" title="Count by 5s | Number Songs |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7C6A9D89-8E48-7A65-A576-E6523D6108FD}"/>
              </a:ext>
            </a:extLst>
          </p:cNvPr>
          <p:cNvPicPr>
            <a:picLocks noRot="1" noChangeAspect="1"/>
          </p:cNvPicPr>
          <p:nvPr>
            <a:videoFile r:link="rId10"/>
          </p:nvPr>
        </p:nvPicPr>
        <p:blipFill>
          <a:blip r:embed="rId25"/>
          <a:stretch>
            <a:fillRect/>
          </a:stretch>
        </p:blipFill>
        <p:spPr>
          <a:xfrm>
            <a:off x="4451373" y="5236976"/>
            <a:ext cx="2229911" cy="1259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Online Media 28" title="Count by 2s | Number Songs |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2FB16969-52DB-CB8A-3945-B90417237CE0}"/>
              </a:ext>
            </a:extLst>
          </p:cNvPr>
          <p:cNvPicPr>
            <a:picLocks noRot="1" noChangeAspect="1"/>
          </p:cNvPicPr>
          <p:nvPr>
            <a:videoFile r:link="rId11"/>
          </p:nvPr>
        </p:nvPicPr>
        <p:blipFill>
          <a:blip r:embed="rId26"/>
          <a:stretch>
            <a:fillRect/>
          </a:stretch>
        </p:blipFill>
        <p:spPr>
          <a:xfrm>
            <a:off x="9491165" y="5215459"/>
            <a:ext cx="2418110" cy="13070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6D62C9E-813B-4E96-CDF5-B27F4FC09310}"/>
              </a:ext>
            </a:extLst>
          </p:cNvPr>
          <p:cNvSpPr txBox="1"/>
          <p:nvPr/>
        </p:nvSpPr>
        <p:spPr>
          <a:xfrm>
            <a:off x="4702288" y="4819129"/>
            <a:ext cx="2376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By tens non-zero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5C3039-96C2-C780-3D14-4ED40C8D9C68}"/>
              </a:ext>
            </a:extLst>
          </p:cNvPr>
          <p:cNvSpPr txBox="1"/>
          <p:nvPr/>
        </p:nvSpPr>
        <p:spPr>
          <a:xfrm>
            <a:off x="282726" y="198362"/>
            <a:ext cx="3156598" cy="757334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11B085B-B835-1FB6-3595-8572887DB8F0}"/>
              </a:ext>
            </a:extLst>
          </p:cNvPr>
          <p:cNvSpPr txBox="1"/>
          <p:nvPr/>
        </p:nvSpPr>
        <p:spPr>
          <a:xfrm>
            <a:off x="567716" y="331644"/>
            <a:ext cx="2543748" cy="523220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songs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C55CB2-D1BB-4DEC-F99F-3B196B530FC1}"/>
              </a:ext>
            </a:extLst>
          </p:cNvPr>
          <p:cNvSpPr txBox="1"/>
          <p:nvPr/>
        </p:nvSpPr>
        <p:spPr>
          <a:xfrm>
            <a:off x="282726" y="1224575"/>
            <a:ext cx="3236851" cy="5262979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Progression: </a:t>
            </a:r>
          </a:p>
          <a:p>
            <a:pPr algn="ctr">
              <a:defRPr/>
            </a:pPr>
            <a:endParaRPr lang="en-AU" sz="1400" b="1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3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5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7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10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 and backwards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tens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120 by ones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</a:t>
            </a: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ones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200 by fives </a:t>
            </a:r>
            <a:r>
              <a:rPr lang="en-AU" sz="1400" b="1" dirty="0">
                <a:solidFill>
                  <a:prstClr val="black"/>
                </a:solidFill>
                <a:latin typeface="KG Empire of Dirt"/>
              </a:rPr>
              <a:t>(continue as a class, even if songs stop earlier than this) </a:t>
            </a:r>
          </a:p>
          <a:p>
            <a:pPr algn="ctr">
              <a:defRPr/>
            </a:pPr>
            <a:endParaRPr lang="en-AU" sz="1400" dirty="0">
              <a:solidFill>
                <a:prstClr val="black"/>
              </a:solidFill>
              <a:latin typeface="KG Empire of Dirt"/>
            </a:endParaRPr>
          </a:p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KG Empire of Dirt"/>
              </a:rPr>
              <a:t>Count to 120 by twos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F50CF1-3CF3-0CE7-4247-E4A869062CD6}"/>
              </a:ext>
            </a:extLst>
          </p:cNvPr>
          <p:cNvSpPr txBox="1"/>
          <p:nvPr/>
        </p:nvSpPr>
        <p:spPr>
          <a:xfrm>
            <a:off x="324465" y="243153"/>
            <a:ext cx="3049965" cy="677108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AU" sz="2800" dirty="0">
                <a:solidFill>
                  <a:prstClr val="black"/>
                </a:solidFill>
                <a:latin typeface="KG Empire of Dirt"/>
              </a:rPr>
              <a:t>Counting songs</a:t>
            </a:r>
          </a:p>
          <a:p>
            <a:pPr algn="ctr">
              <a:defRPr/>
            </a:pPr>
            <a:r>
              <a:rPr lang="en-AU" sz="1000" b="1" u="sng" dirty="0">
                <a:solidFill>
                  <a:srgbClr val="FF0000"/>
                </a:solidFill>
                <a:latin typeface="KG Empire of Dirt"/>
              </a:rPr>
              <a:t>Click play, then the YouTube button for full-screen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62CA29-FDC2-E7E9-87E6-69FFA0DFEE98}"/>
              </a:ext>
            </a:extLst>
          </p:cNvPr>
          <p:cNvSpPr txBox="1"/>
          <p:nvPr/>
        </p:nvSpPr>
        <p:spPr>
          <a:xfrm>
            <a:off x="3503108" y="430486"/>
            <a:ext cx="87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Term 4</a:t>
            </a:r>
          </a:p>
        </p:txBody>
      </p:sp>
    </p:spTree>
    <p:extLst>
      <p:ext uri="{BB962C8B-B14F-4D97-AF65-F5344CB8AC3E}">
        <p14:creationId xmlns:p14="http://schemas.microsoft.com/office/powerpoint/2010/main" val="332509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vol="80000">
                <p:cTn id="61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86B2E9-8E56-B5C9-A8FD-77F4127DA8D1}"/>
              </a:ext>
            </a:extLst>
          </p:cNvPr>
          <p:cNvSpPr txBox="1"/>
          <p:nvPr/>
        </p:nvSpPr>
        <p:spPr>
          <a:xfrm>
            <a:off x="572847" y="466049"/>
            <a:ext cx="3841706" cy="1815882"/>
          </a:xfrm>
          <a:prstGeom prst="rect">
            <a:avLst/>
          </a:prstGeom>
          <a:solidFill>
            <a:srgbClr val="A3DBFF"/>
          </a:solidFill>
          <a:ln w="76200">
            <a:solidFill>
              <a:srgbClr val="63A4F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Alternative option</a:t>
            </a:r>
            <a:r>
              <a:rPr kumimoji="0" lang="en-A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Read a counting story or similar from the  Numeracy Library Pack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D93256-F03F-244A-7880-091D8EC47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1970" y="466049"/>
            <a:ext cx="5177972" cy="59259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F08E9A-0681-24E2-4EBB-842950A1415D}"/>
              </a:ext>
            </a:extLst>
          </p:cNvPr>
          <p:cNvSpPr txBox="1"/>
          <p:nvPr/>
        </p:nvSpPr>
        <p:spPr>
          <a:xfrm>
            <a:off x="528993" y="4787299"/>
            <a:ext cx="39294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https://www.toptenresources.com/numeracylibrary</a:t>
            </a:r>
            <a:r>
              <a:rPr lang="en-AU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A81BB8-2E18-5608-E271-F86A70CDB563}"/>
              </a:ext>
            </a:extLst>
          </p:cNvPr>
          <p:cNvSpPr txBox="1"/>
          <p:nvPr/>
        </p:nvSpPr>
        <p:spPr>
          <a:xfrm>
            <a:off x="900487" y="3112920"/>
            <a:ext cx="3093166" cy="923330"/>
          </a:xfrm>
          <a:prstGeom prst="rect">
            <a:avLst/>
          </a:prstGeom>
          <a:solidFill>
            <a:srgbClr val="A3DB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Empire of Dirt"/>
              </a:rPr>
              <a:t>Numeracy Library Pack – Catalogue by Concept or Catalogue by Level </a:t>
            </a:r>
            <a:endParaRPr lang="en-AU" b="1" i="1" dirty="0">
              <a:solidFill>
                <a:prstClr val="black"/>
              </a:solidFill>
              <a:latin typeface="KG Empire of Dirt"/>
            </a:endParaRPr>
          </a:p>
        </p:txBody>
      </p:sp>
    </p:spTree>
    <p:extLst>
      <p:ext uri="{BB962C8B-B14F-4D97-AF65-F5344CB8AC3E}">
        <p14:creationId xmlns:p14="http://schemas.microsoft.com/office/powerpoint/2010/main" val="2452212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2410</TotalTime>
  <Words>1830</Words>
  <Application>Microsoft Office PowerPoint</Application>
  <PresentationFormat>Widescreen</PresentationFormat>
  <Paragraphs>263</Paragraphs>
  <Slides>20</Slides>
  <Notes>11</Notes>
  <HiddenSlides>0</HiddenSlides>
  <MMClips>52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Courier New</vt:lpstr>
      <vt:lpstr>HelloHappy</vt:lpstr>
      <vt:lpstr>KG Empire of Dirt</vt:lpstr>
      <vt:lpstr>Office Theme</vt:lpstr>
      <vt:lpstr>15-minute  Foundational  Number Sense Daily Routine   Top Ten Mathematics</vt:lpstr>
      <vt:lpstr>  1. Counting song as students settle back into the classroom or during transitions/eating times/brain breaks (progressing their chant sequence as high as possible, front-loading teens and skip-counting).  2. One-minute roll of dice at point-of-need, while buddy checks and collects token points to tally a PB score for that dice (only ever race against yourself).   3. Ninja slider practice with number bond recording in a write-and-wipe sleeve (trust in the count and strong part-part-whole and fact families for 3 to 10).   4. Digit roads (building strong muscle memories and avoiding reversals of digits over the long-term).  5. Optional: Counting/estimation handful (option A) or understanding teen numbers (option B).</vt:lpstr>
      <vt:lpstr>For all YouTube links, click the PLAY button, then click the YouTube logo once it appears to be taken to the  full-screen version.</vt:lpstr>
      <vt:lpstr>Click Play button in the centre, then click the YouTube logo on the bottom right for full-screen  Each slide has counting songs that could be used throughout the term – four slides for options throughout each of the four terms.  We encourage teachers to stay with the same song all week, played at least five times before changing to a new song, but revisiting songs from past terms can also be beneficial depending on students’ points-of-need, or even playing one song pitched for support and another pitched for extension.  The list is a menu and should be guided by teacher selection based on points-of-need.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grip mat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Department of Education and Training Victoria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Caiti Munks</dc:creator>
  <cp:lastModifiedBy>Top Ten Mathematics</cp:lastModifiedBy>
  <cp:revision>160</cp:revision>
  <dcterms:created xsi:type="dcterms:W3CDTF">2025-06-24T09:30:13Z</dcterms:created>
  <dcterms:modified xsi:type="dcterms:W3CDTF">2026-08-15T22:36:41Z</dcterms:modified>
</cp:coreProperties>
</file>